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8" r:id="rId1"/>
    <p:sldMasterId id="2147483657" r:id="rId2"/>
    <p:sldMasterId id="2147483654" r:id="rId3"/>
  </p:sldMasterIdLst>
  <p:notesMasterIdLst>
    <p:notesMasterId r:id="rId31"/>
  </p:notesMasterIdLst>
  <p:sldIdLst>
    <p:sldId id="274" r:id="rId4"/>
    <p:sldId id="447" r:id="rId5"/>
    <p:sldId id="532" r:id="rId6"/>
    <p:sldId id="494" r:id="rId7"/>
    <p:sldId id="520" r:id="rId8"/>
    <p:sldId id="524" r:id="rId9"/>
    <p:sldId id="534" r:id="rId10"/>
    <p:sldId id="535" r:id="rId11"/>
    <p:sldId id="533" r:id="rId12"/>
    <p:sldId id="536" r:id="rId13"/>
    <p:sldId id="521" r:id="rId14"/>
    <p:sldId id="503" r:id="rId15"/>
    <p:sldId id="547" r:id="rId16"/>
    <p:sldId id="538" r:id="rId17"/>
    <p:sldId id="548" r:id="rId18"/>
    <p:sldId id="522" r:id="rId19"/>
    <p:sldId id="516" r:id="rId20"/>
    <p:sldId id="529" r:id="rId21"/>
    <p:sldId id="540" r:id="rId22"/>
    <p:sldId id="539" r:id="rId23"/>
    <p:sldId id="542" r:id="rId24"/>
    <p:sldId id="543" r:id="rId25"/>
    <p:sldId id="541" r:id="rId26"/>
    <p:sldId id="537" r:id="rId27"/>
    <p:sldId id="544" r:id="rId28"/>
    <p:sldId id="545" r:id="rId29"/>
    <p:sldId id="546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50B4"/>
    <a:srgbClr val="303E9F"/>
    <a:srgbClr val="FF4081"/>
    <a:srgbClr val="F5F5F5"/>
    <a:srgbClr val="5F71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Estilo claro 1 - Acento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Estilo medio 1 - Énfasis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7731"/>
  </p:normalViewPr>
  <p:slideViewPr>
    <p:cSldViewPr snapToGrid="0" showGuides="1">
      <p:cViewPr>
        <p:scale>
          <a:sx n="66" d="100"/>
          <a:sy n="66" d="100"/>
        </p:scale>
        <p:origin x="1253" y="4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E2D55-D778-AF4A-8B1C-E3ACFFEFA0CD}" type="datetimeFigureOut">
              <a:rPr lang="en-US" smtClean="0"/>
              <a:t>1/16/2021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503B6-F4CD-DE49-AB30-479371E8558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85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44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26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458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60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658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0503B6-F4CD-DE49-AB30-479371E855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069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4865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ection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26941" y="573317"/>
            <a:ext cx="11230421" cy="431020"/>
          </a:xfrm>
          <a:prstGeom prst="rect">
            <a:avLst/>
          </a:prstGeom>
        </p:spPr>
        <p:txBody>
          <a:bodyPr/>
          <a:lstStyle>
            <a:lvl1pPr algn="l">
              <a:defRPr sz="2400" b="0" i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526941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 smtClean="0">
                <a:solidFill>
                  <a:schemeClr val="bg1"/>
                </a:solidFill>
                <a:latin typeface="Noto Sans" charset="0"/>
                <a:ea typeface="Noto Sans" charset="0"/>
                <a:cs typeface="Noto Sans" charset="0"/>
              </a:rPr>
              <a:t>OUR</a:t>
            </a:r>
            <a:r>
              <a:rPr lang="en-US" sz="1000" spc="160" baseline="0" dirty="0" smtClean="0">
                <a:solidFill>
                  <a:schemeClr val="bg1"/>
                </a:solidFill>
                <a:latin typeface="Noto Sans" charset="0"/>
                <a:ea typeface="Noto Sans" charset="0"/>
                <a:cs typeface="Noto Sans" charset="0"/>
              </a:rPr>
              <a:t> COMPANY</a:t>
            </a:r>
            <a:endParaRPr lang="en-US" sz="1000" spc="160" dirty="0">
              <a:solidFill>
                <a:schemeClr val="bg1"/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526941" y="1602414"/>
            <a:ext cx="184328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2604393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ABOUT</a:t>
            </a:r>
            <a:r>
              <a:rPr lang="en-US" sz="1000" spc="160" baseline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 US</a:t>
            </a:r>
            <a:endParaRPr lang="en-US" sz="1000" spc="160" dirty="0">
              <a:solidFill>
                <a:schemeClr val="accent3">
                  <a:lumMod val="60000"/>
                  <a:lumOff val="4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4583588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INFOGRAPHICS</a:t>
            </a:r>
            <a:endParaRPr lang="en-US" sz="1000" spc="160" dirty="0">
              <a:solidFill>
                <a:schemeClr val="accent3">
                  <a:lumMod val="60000"/>
                  <a:lumOff val="4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562782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CONTACT</a:t>
            </a:r>
            <a:endParaRPr lang="en-US" sz="1000" spc="160" dirty="0">
              <a:solidFill>
                <a:schemeClr val="accent3">
                  <a:lumMod val="60000"/>
                  <a:lumOff val="4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  <a:prstGeom prst="rect">
            <a:avLst/>
          </a:prstGeom>
        </p:spPr>
        <p:txBody>
          <a:bodyPr anchor="ctr"/>
          <a:lstStyle>
            <a:lvl1pPr algn="ctr">
              <a:defRPr sz="1600" b="0" i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fld id="{936C95AE-7298-45E1-9514-94AFF5BED89B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99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ection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26941" y="573317"/>
            <a:ext cx="11230421" cy="431020"/>
          </a:xfrm>
          <a:prstGeom prst="rect">
            <a:avLst/>
          </a:prstGeom>
        </p:spPr>
        <p:txBody>
          <a:bodyPr/>
          <a:lstStyle>
            <a:lvl1pPr algn="l">
              <a:defRPr sz="2400" b="0" i="0">
                <a:solidFill>
                  <a:schemeClr val="bg1"/>
                </a:solidFill>
                <a:latin typeface="Roboto Medium" charset="0"/>
                <a:ea typeface="Roboto Medium" charset="0"/>
                <a:cs typeface="Roboto Medium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" name="TextBox 1"/>
          <p:cNvSpPr txBox="1"/>
          <p:nvPr userDrawn="1"/>
        </p:nvSpPr>
        <p:spPr>
          <a:xfrm>
            <a:off x="526941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OUR COMPANY</a:t>
            </a:r>
            <a:endParaRPr lang="en-US" sz="1000" spc="160" dirty="0">
              <a:solidFill>
                <a:schemeClr val="accent3">
                  <a:lumMod val="60000"/>
                  <a:lumOff val="4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83588" y="1602414"/>
            <a:ext cx="1843280" cy="0"/>
          </a:xfrm>
          <a:prstGeom prst="line">
            <a:avLst/>
          </a:prstGeom>
          <a:ln w="571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2604393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ABOUT</a:t>
            </a:r>
            <a:r>
              <a:rPr lang="en-US" sz="1000" spc="160" baseline="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 US</a:t>
            </a:r>
            <a:endParaRPr lang="en-US" sz="1000" spc="160" dirty="0">
              <a:solidFill>
                <a:schemeClr val="accent3">
                  <a:lumMod val="60000"/>
                  <a:lumOff val="4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4583588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 smtClean="0">
                <a:solidFill>
                  <a:schemeClr val="bg1"/>
                </a:solidFill>
                <a:latin typeface="Noto Sans" charset="0"/>
                <a:ea typeface="Noto Sans" charset="0"/>
                <a:cs typeface="Noto Sans" charset="0"/>
              </a:rPr>
              <a:t>INFOGRAPHICS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6562782" y="1232607"/>
            <a:ext cx="18432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spc="16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Noto Sans" charset="0"/>
                <a:ea typeface="Noto Sans" charset="0"/>
                <a:cs typeface="Noto Sans" charset="0"/>
              </a:rPr>
              <a:t>CONTACT</a:t>
            </a:r>
            <a:endParaRPr lang="en-US" sz="1000" spc="160" dirty="0">
              <a:solidFill>
                <a:schemeClr val="accent3">
                  <a:lumMod val="60000"/>
                  <a:lumOff val="40000"/>
                </a:schemeClr>
              </a:solidFill>
              <a:latin typeface="Noto Sans" charset="0"/>
              <a:ea typeface="Noto Sans" charset="0"/>
              <a:cs typeface="Noto Sans" charset="0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  <a:prstGeom prst="rect">
            <a:avLst/>
          </a:prstGeom>
        </p:spPr>
        <p:txBody>
          <a:bodyPr anchor="ctr"/>
          <a:lstStyle>
            <a:lvl1pPr algn="ctr">
              <a:defRPr sz="1600" b="0" i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fld id="{936C95AE-7298-45E1-9514-94AFF5BED89B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9752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2375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56953" y="6225718"/>
            <a:ext cx="55470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fld id="{936C95AE-7298-45E1-9514-94AFF5BED89B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7487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375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3746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374695"/>
            <a:ext cx="12192000" cy="120123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526840" y="56543"/>
            <a:ext cx="508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Your</a:t>
            </a:r>
            <a:r>
              <a:rPr lang="en-US" sz="1200" b="0" i="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Company Slogan Here and some Business Information</a:t>
            </a:r>
            <a:endParaRPr lang="en-US" sz="1200" b="0" i="0" dirty="0">
              <a:solidFill>
                <a:schemeClr val="accent3">
                  <a:lumMod val="40000"/>
                  <a:lumOff val="6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6524940" y="56543"/>
            <a:ext cx="50806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="0" i="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E-Mail: me@materialdesigntemplate</a:t>
            </a:r>
            <a:r>
              <a:rPr lang="en-US" sz="1200" b="0" i="0" baseline="0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Roboto Light" charset="0"/>
                <a:ea typeface="Roboto Light" charset="0"/>
                <a:cs typeface="Roboto Light" charset="0"/>
              </a:rPr>
              <a:t> l Phone: +49 89 1726182</a:t>
            </a:r>
            <a:endParaRPr lang="en-US" sz="1200" b="0" i="0" dirty="0">
              <a:solidFill>
                <a:schemeClr val="accent3">
                  <a:lumMod val="40000"/>
                  <a:lumOff val="60000"/>
                </a:schemeClr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10" name="Oval 9"/>
          <p:cNvSpPr/>
          <p:nvPr userDrawn="1"/>
        </p:nvSpPr>
        <p:spPr>
          <a:xfrm>
            <a:off x="10957719" y="1205133"/>
            <a:ext cx="647894" cy="647894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50800" dist="254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19018" y="1346518"/>
            <a:ext cx="725296" cy="365125"/>
          </a:xfrm>
          <a:prstGeom prst="rect">
            <a:avLst/>
          </a:prstGeom>
        </p:spPr>
        <p:txBody>
          <a:bodyPr anchor="ctr"/>
          <a:lstStyle>
            <a:lvl1pPr algn="ctr">
              <a:defRPr sz="1600" b="0" i="0">
                <a:solidFill>
                  <a:schemeClr val="bg1"/>
                </a:solidFill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fld id="{936C95AE-7298-45E1-9514-94AFF5BED89B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12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726" r:id="rId2"/>
    <p:sldLayoutId id="2147483732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2"/>
            <a:ext cx="12192000" cy="541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10889441" y="554720"/>
            <a:ext cx="624684" cy="566964"/>
            <a:chOff x="1585912" y="819150"/>
            <a:chExt cx="5143500" cy="4668265"/>
          </a:xfrm>
        </p:grpSpPr>
        <p:sp>
          <p:nvSpPr>
            <p:cNvPr id="8" name="Diamond 7"/>
            <p:cNvSpPr/>
            <p:nvPr/>
          </p:nvSpPr>
          <p:spPr>
            <a:xfrm>
              <a:off x="1585912" y="2687065"/>
              <a:ext cx="5143500" cy="2800350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3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9"/>
            <p:cNvSpPr/>
            <p:nvPr/>
          </p:nvSpPr>
          <p:spPr>
            <a:xfrm>
              <a:off x="2243137" y="2687065"/>
              <a:ext cx="3829050" cy="2084704"/>
            </a:xfrm>
            <a:custGeom>
              <a:avLst/>
              <a:gdLst>
                <a:gd name="connsiteX0" fmla="*/ 1884609 w 3769219"/>
                <a:gd name="connsiteY0" fmla="*/ 0 h 2052130"/>
                <a:gd name="connsiteX1" fmla="*/ 3769219 w 3769219"/>
                <a:gd name="connsiteY1" fmla="*/ 1026065 h 2052130"/>
                <a:gd name="connsiteX2" fmla="*/ 1884609 w 3769219"/>
                <a:gd name="connsiteY2" fmla="*/ 2052130 h 2052130"/>
                <a:gd name="connsiteX3" fmla="*/ 0 w 3769219"/>
                <a:gd name="connsiteY3" fmla="*/ 1026065 h 20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9219" h="2052130">
                  <a:moveTo>
                    <a:pt x="1884609" y="0"/>
                  </a:moveTo>
                  <a:lnTo>
                    <a:pt x="3769219" y="1026065"/>
                  </a:lnTo>
                  <a:lnTo>
                    <a:pt x="1884609" y="2052130"/>
                  </a:lnTo>
                  <a:lnTo>
                    <a:pt x="0" y="102606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Diamond 10"/>
            <p:cNvSpPr/>
            <p:nvPr/>
          </p:nvSpPr>
          <p:spPr>
            <a:xfrm>
              <a:off x="1585912" y="1753108"/>
              <a:ext cx="5143500" cy="2800350"/>
            </a:xfrm>
            <a:prstGeom prst="diamond">
              <a:avLst/>
            </a:prstGeom>
            <a:solidFill>
              <a:schemeClr val="accent5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3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2243137" y="1753108"/>
              <a:ext cx="3829050" cy="2084704"/>
            </a:xfrm>
            <a:custGeom>
              <a:avLst/>
              <a:gdLst>
                <a:gd name="connsiteX0" fmla="*/ 1884609 w 3769219"/>
                <a:gd name="connsiteY0" fmla="*/ 0 h 2052130"/>
                <a:gd name="connsiteX1" fmla="*/ 3769219 w 3769219"/>
                <a:gd name="connsiteY1" fmla="*/ 1026065 h 2052130"/>
                <a:gd name="connsiteX2" fmla="*/ 1884609 w 3769219"/>
                <a:gd name="connsiteY2" fmla="*/ 2052130 h 2052130"/>
                <a:gd name="connsiteX3" fmla="*/ 0 w 3769219"/>
                <a:gd name="connsiteY3" fmla="*/ 1026065 h 2052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69219" h="2052130">
                  <a:moveTo>
                    <a:pt x="1884609" y="0"/>
                  </a:moveTo>
                  <a:lnTo>
                    <a:pt x="3769219" y="1026065"/>
                  </a:lnTo>
                  <a:lnTo>
                    <a:pt x="1884609" y="2052130"/>
                  </a:lnTo>
                  <a:lnTo>
                    <a:pt x="0" y="102606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Diamond 12"/>
            <p:cNvSpPr/>
            <p:nvPr/>
          </p:nvSpPr>
          <p:spPr>
            <a:xfrm>
              <a:off x="1585912" y="819150"/>
              <a:ext cx="5143500" cy="2800350"/>
            </a:xfrm>
            <a:prstGeom prst="diamond">
              <a:avLst/>
            </a:prstGeom>
            <a:solidFill>
              <a:schemeClr val="accent6"/>
            </a:solidFill>
            <a:ln>
              <a:noFill/>
            </a:ln>
            <a:effectLst>
              <a:outerShdw blurRad="50800" dist="25400" dir="5400000" algn="t" rotWithShape="0">
                <a:prstClr val="black">
                  <a:alpha val="3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56953" y="6225718"/>
            <a:ext cx="554704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="0" i="0">
                <a:latin typeface="Roboto Light" charset="0"/>
                <a:ea typeface="Roboto Light" charset="0"/>
                <a:cs typeface="Roboto Light" charset="0"/>
              </a:defRPr>
            </a:lvl1pPr>
          </a:lstStyle>
          <a:p>
            <a:fld id="{936C95AE-7298-45E1-9514-94AFF5BED89B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963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/>
        </p:nvSpPr>
        <p:spPr>
          <a:xfrm>
            <a:off x="2436876" y="1750653"/>
            <a:ext cx="731824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s-ES" sz="3600" dirty="0" smtClean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Wireless </a:t>
            </a:r>
            <a:r>
              <a:rPr lang="es-ES" sz="3600" dirty="0" err="1" smtClean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Jarduino</a:t>
            </a:r>
            <a:r>
              <a:rPr lang="es-ES" sz="3600" dirty="0" smtClean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 Sensor Network</a:t>
            </a:r>
          </a:p>
          <a:p>
            <a:pPr algn="ctr">
              <a:lnSpc>
                <a:spcPct val="140000"/>
              </a:lnSpc>
            </a:pPr>
            <a:r>
              <a:rPr lang="es-ES" sz="4400" dirty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WJSN</a:t>
            </a:r>
          </a:p>
          <a:p>
            <a:pPr algn="ctr">
              <a:lnSpc>
                <a:spcPct val="140000"/>
              </a:lnSpc>
            </a:pPr>
            <a:r>
              <a:rPr lang="es-ES" sz="2000" dirty="0" smtClean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Red inalámbrica de sensores para jardín empleando Arduino</a:t>
            </a:r>
            <a:endParaRPr lang="es-ES" sz="20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754155" y="5793069"/>
            <a:ext cx="868369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400" dirty="0" smtClean="0">
                <a:solidFill>
                  <a:schemeClr val="tx2"/>
                </a:solidFill>
                <a:latin typeface="Roboto Thin" charset="0"/>
                <a:ea typeface="Roboto Thin" charset="0"/>
                <a:cs typeface="Roboto Thin" charset="0"/>
              </a:rPr>
              <a:t>Servicios en Movilidad y Sistemas Empotrados</a:t>
            </a:r>
          </a:p>
          <a:p>
            <a:pPr algn="ctr"/>
            <a:r>
              <a:rPr lang="es-ES" dirty="0" smtClean="0">
                <a:solidFill>
                  <a:schemeClr val="tx2"/>
                </a:solidFill>
                <a:latin typeface="Roboto Thin" charset="0"/>
                <a:ea typeface="Roboto Thin" charset="0"/>
                <a:cs typeface="Roboto Thin" charset="0"/>
              </a:rPr>
              <a:t>Pablo Linares Serrano</a:t>
            </a:r>
          </a:p>
        </p:txBody>
      </p:sp>
    </p:spTree>
    <p:extLst>
      <p:ext uri="{BB962C8B-B14F-4D97-AF65-F5344CB8AC3E}">
        <p14:creationId xmlns:p14="http://schemas.microsoft.com/office/powerpoint/2010/main" val="197480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962024" y="573087"/>
            <a:ext cx="9968638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PGD</a:t>
            </a:r>
            <a:endParaRPr lang="es-ES" sz="6600" dirty="0">
              <a:solidFill>
                <a:schemeClr val="accent2"/>
              </a:solidFill>
            </a:endParaRPr>
          </a:p>
        </p:txBody>
      </p:sp>
      <p:sp>
        <p:nvSpPr>
          <p:cNvPr id="8" name="Oval 9"/>
          <p:cNvSpPr/>
          <p:nvPr/>
        </p:nvSpPr>
        <p:spPr>
          <a:xfrm>
            <a:off x="508221" y="6257877"/>
            <a:ext cx="419009" cy="4190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1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Oval 9"/>
          <p:cNvSpPr/>
          <p:nvPr/>
        </p:nvSpPr>
        <p:spPr>
          <a:xfrm>
            <a:off x="2901449" y="6257877"/>
            <a:ext cx="419009" cy="4190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2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5294677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sp>
        <p:nvSpPr>
          <p:cNvPr id="11" name="Oval 9"/>
          <p:cNvSpPr/>
          <p:nvPr/>
        </p:nvSpPr>
        <p:spPr>
          <a:xfrm>
            <a:off x="7692365" y="6257877"/>
            <a:ext cx="419009" cy="419007"/>
          </a:xfrm>
          <a:prstGeom prst="ellipse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4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2" name="Rectangle 18"/>
          <p:cNvSpPr/>
          <p:nvPr/>
        </p:nvSpPr>
        <p:spPr>
          <a:xfrm>
            <a:off x="912840" y="6341002"/>
            <a:ext cx="824265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Objetivos</a:t>
            </a:r>
            <a:endParaRPr lang="es-ES" sz="1200" dirty="0">
              <a:solidFill>
                <a:schemeClr val="accent1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3" name="Rectangle 18"/>
          <p:cNvSpPr/>
          <p:nvPr/>
        </p:nvSpPr>
        <p:spPr>
          <a:xfrm>
            <a:off x="3280912" y="6359474"/>
            <a:ext cx="909223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5"/>
                </a:solidFill>
                <a:latin typeface="Roboto Medium" charset="0"/>
                <a:ea typeface="Roboto Medium" charset="0"/>
                <a:cs typeface="Roboto Medium" charset="0"/>
              </a:rPr>
              <a:t>Protocolos</a:t>
            </a:r>
            <a:endParaRPr lang="es-ES" sz="1200" dirty="0">
              <a:solidFill>
                <a:schemeClr val="accent5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4" name="Rectangle 22"/>
          <p:cNvSpPr/>
          <p:nvPr/>
        </p:nvSpPr>
        <p:spPr>
          <a:xfrm>
            <a:off x="5698708" y="6341002"/>
            <a:ext cx="1709122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Nodos implementados</a:t>
            </a:r>
            <a:endParaRPr lang="es-ES" sz="1200" dirty="0">
              <a:solidFill>
                <a:schemeClr val="accent5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5" name="Rectangle 25"/>
          <p:cNvSpPr/>
          <p:nvPr/>
        </p:nvSpPr>
        <p:spPr>
          <a:xfrm>
            <a:off x="8123458" y="6331766"/>
            <a:ext cx="1103187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Conclusiones</a:t>
            </a:r>
            <a:endParaRPr lang="es-ES" sz="1200" dirty="0">
              <a:solidFill>
                <a:schemeClr val="accent2">
                  <a:lumMod val="10000"/>
                  <a:lumOff val="9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655781" y="2699531"/>
            <a:ext cx="59851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Envío de datos desde los nodos a las pasarelas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 smtClean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Reenvío hacia los clientes</a:t>
            </a: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6389266"/>
              </p:ext>
            </p:extLst>
          </p:nvPr>
        </p:nvGraphicFramePr>
        <p:xfrm>
          <a:off x="838835" y="4173707"/>
          <a:ext cx="10403482" cy="89613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33097">
                  <a:extLst>
                    <a:ext uri="{9D8B030D-6E8A-4147-A177-3AD203B41FA5}">
                      <a16:colId xmlns:a16="http://schemas.microsoft.com/office/drawing/2014/main" val="661108646"/>
                    </a:ext>
                  </a:extLst>
                </a:gridCol>
                <a:gridCol w="1733097">
                  <a:extLst>
                    <a:ext uri="{9D8B030D-6E8A-4147-A177-3AD203B41FA5}">
                      <a16:colId xmlns:a16="http://schemas.microsoft.com/office/drawing/2014/main" val="904920367"/>
                    </a:ext>
                  </a:extLst>
                </a:gridCol>
                <a:gridCol w="1734322">
                  <a:extLst>
                    <a:ext uri="{9D8B030D-6E8A-4147-A177-3AD203B41FA5}">
                      <a16:colId xmlns:a16="http://schemas.microsoft.com/office/drawing/2014/main" val="3501689293"/>
                    </a:ext>
                  </a:extLst>
                </a:gridCol>
                <a:gridCol w="1734322">
                  <a:extLst>
                    <a:ext uri="{9D8B030D-6E8A-4147-A177-3AD203B41FA5}">
                      <a16:colId xmlns:a16="http://schemas.microsoft.com/office/drawing/2014/main" val="565159288"/>
                    </a:ext>
                  </a:extLst>
                </a:gridCol>
                <a:gridCol w="1734322">
                  <a:extLst>
                    <a:ext uri="{9D8B030D-6E8A-4147-A177-3AD203B41FA5}">
                      <a16:colId xmlns:a16="http://schemas.microsoft.com/office/drawing/2014/main" val="2015621638"/>
                    </a:ext>
                  </a:extLst>
                </a:gridCol>
                <a:gridCol w="1734322">
                  <a:extLst>
                    <a:ext uri="{9D8B030D-6E8A-4147-A177-3AD203B41FA5}">
                      <a16:colId xmlns:a16="http://schemas.microsoft.com/office/drawing/2014/main" val="2942374650"/>
                    </a:ext>
                  </a:extLst>
                </a:gridCol>
              </a:tblGrid>
              <a:tr h="89613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>
                          <a:effectLst/>
                        </a:rPr>
                        <a:t>N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>
                          <a:effectLst/>
                        </a:rPr>
                        <a:t>(1 byte)</a:t>
                      </a:r>
                      <a:endParaRPr lang="es-ES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2279" marR="132279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 dirty="0">
                          <a:effectLst/>
                        </a:rPr>
                        <a:t>Etiqueta 1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 dirty="0">
                          <a:effectLst/>
                        </a:rPr>
                        <a:t>(1 byte)</a:t>
                      </a:r>
                      <a:endParaRPr lang="es-ES" sz="2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2279" marR="132279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>
                          <a:effectLst/>
                        </a:rPr>
                        <a:t>Datos 1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>
                          <a:effectLst/>
                        </a:rPr>
                        <a:t>(1 byte)</a:t>
                      </a:r>
                      <a:endParaRPr lang="es-ES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2279" marR="132279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>
                          <a:effectLst/>
                        </a:rPr>
                        <a:t>…</a:t>
                      </a:r>
                      <a:endParaRPr lang="es-ES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2279" marR="132279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>
                          <a:effectLst/>
                        </a:rPr>
                        <a:t>Etiqueta 2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>
                          <a:effectLst/>
                        </a:rPr>
                        <a:t>(1 byte)</a:t>
                      </a:r>
                      <a:endParaRPr lang="es-ES" sz="2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2279" marR="132279" marT="0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 dirty="0">
                          <a:effectLst/>
                        </a:rPr>
                        <a:t>Datos 2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2100" dirty="0">
                          <a:effectLst/>
                        </a:rPr>
                        <a:t>(1 byte)</a:t>
                      </a:r>
                      <a:endParaRPr lang="es-ES" sz="2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32279" marR="132279" marT="0" marB="0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26122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4709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/>
          <p:cNvCxnSpPr>
            <a:endCxn id="25" idx="2"/>
          </p:cNvCxnSpPr>
          <p:nvPr/>
        </p:nvCxnSpPr>
        <p:spPr>
          <a:xfrm>
            <a:off x="0" y="2766187"/>
            <a:ext cx="9303018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s-ES" smtClean="0"/>
              <a:pPr/>
              <a:t>11</a:t>
            </a:fld>
            <a:endParaRPr lang="es-E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62025" y="573087"/>
            <a:ext cx="2279939" cy="983019"/>
          </a:xfrm>
          <a:prstGeom prst="rect">
            <a:avLst/>
          </a:prstGeom>
        </p:spPr>
        <p:txBody>
          <a:bodyPr/>
          <a:lstStyle/>
          <a:p>
            <a:r>
              <a:rPr lang="es-ES" sz="6600" dirty="0" smtClean="0">
                <a:solidFill>
                  <a:schemeClr val="accent2"/>
                </a:solidFill>
              </a:rPr>
              <a:t>índice</a:t>
            </a:r>
            <a:endParaRPr lang="es-ES" sz="6600" dirty="0">
              <a:solidFill>
                <a:schemeClr val="accent2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6471248" y="2423694"/>
            <a:ext cx="2717516" cy="2195772"/>
            <a:chOff x="6625213" y="2682894"/>
            <a:chExt cx="2717516" cy="2195772"/>
          </a:xfrm>
        </p:grpSpPr>
        <p:sp>
          <p:nvSpPr>
            <p:cNvPr id="12" name="Oval 11"/>
            <p:cNvSpPr/>
            <p:nvPr/>
          </p:nvSpPr>
          <p:spPr>
            <a:xfrm>
              <a:off x="6625213" y="2682894"/>
              <a:ext cx="684986" cy="68498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3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625213" y="3716241"/>
              <a:ext cx="2480166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4"/>
                  </a:solidFill>
                  <a:latin typeface="Roboto Medium" charset="0"/>
                  <a:ea typeface="Roboto Medium" charset="0"/>
                  <a:cs typeface="Roboto Medium" charset="0"/>
                </a:rPr>
                <a:t>Nodos implementados</a:t>
              </a:r>
              <a:endParaRPr lang="es-ES" dirty="0">
                <a:solidFill>
                  <a:schemeClr val="accent4"/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625213" y="4232335"/>
              <a:ext cx="2717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 pasarela</a:t>
              </a: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 sensor</a:t>
              </a:r>
            </a:p>
          </p:txBody>
        </p:sp>
      </p:grpSp>
      <p:sp>
        <p:nvSpPr>
          <p:cNvPr id="22" name="Freeform 5"/>
          <p:cNvSpPr>
            <a:spLocks noChangeArrowheads="1"/>
          </p:cNvSpPr>
          <p:nvPr/>
        </p:nvSpPr>
        <p:spPr bwMode="auto">
          <a:xfrm>
            <a:off x="3826610" y="2636318"/>
            <a:ext cx="273780" cy="259738"/>
          </a:xfrm>
          <a:custGeom>
            <a:avLst/>
            <a:gdLst>
              <a:gd name="T0" fmla="*/ 269 w 514"/>
              <a:gd name="T1" fmla="*/ 0 h 489"/>
              <a:gd name="T2" fmla="*/ 59 w 514"/>
              <a:gd name="T3" fmla="*/ 122 h 489"/>
              <a:gd name="T4" fmla="*/ 0 w 514"/>
              <a:gd name="T5" fmla="*/ 63 h 489"/>
              <a:gd name="T6" fmla="*/ 0 w 514"/>
              <a:gd name="T7" fmla="*/ 230 h 489"/>
              <a:gd name="T8" fmla="*/ 166 w 514"/>
              <a:gd name="T9" fmla="*/ 230 h 489"/>
              <a:gd name="T10" fmla="*/ 98 w 514"/>
              <a:gd name="T11" fmla="*/ 161 h 489"/>
              <a:gd name="T12" fmla="*/ 269 w 514"/>
              <a:gd name="T13" fmla="*/ 54 h 489"/>
              <a:gd name="T14" fmla="*/ 459 w 514"/>
              <a:gd name="T15" fmla="*/ 244 h 489"/>
              <a:gd name="T16" fmla="*/ 269 w 514"/>
              <a:gd name="T17" fmla="*/ 435 h 489"/>
              <a:gd name="T18" fmla="*/ 88 w 514"/>
              <a:gd name="T19" fmla="*/ 308 h 489"/>
              <a:gd name="T20" fmla="*/ 34 w 514"/>
              <a:gd name="T21" fmla="*/ 308 h 489"/>
              <a:gd name="T22" fmla="*/ 269 w 514"/>
              <a:gd name="T23" fmla="*/ 488 h 489"/>
              <a:gd name="T24" fmla="*/ 513 w 514"/>
              <a:gd name="T25" fmla="*/ 244 h 489"/>
              <a:gd name="T26" fmla="*/ 269 w 514"/>
              <a:gd name="T27" fmla="*/ 0 h 489"/>
              <a:gd name="T28" fmla="*/ 229 w 514"/>
              <a:gd name="T29" fmla="*/ 127 h 489"/>
              <a:gd name="T30" fmla="*/ 229 w 514"/>
              <a:gd name="T31" fmla="*/ 259 h 489"/>
              <a:gd name="T32" fmla="*/ 352 w 514"/>
              <a:gd name="T33" fmla="*/ 332 h 489"/>
              <a:gd name="T34" fmla="*/ 371 w 514"/>
              <a:gd name="T35" fmla="*/ 298 h 489"/>
              <a:gd name="T36" fmla="*/ 269 w 514"/>
              <a:gd name="T37" fmla="*/ 234 h 489"/>
              <a:gd name="T38" fmla="*/ 269 w 514"/>
              <a:gd name="T39" fmla="*/ 127 h 489"/>
              <a:gd name="T40" fmla="*/ 229 w 514"/>
              <a:gd name="T41" fmla="*/ 127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4" h="489">
                <a:moveTo>
                  <a:pt x="269" y="0"/>
                </a:moveTo>
                <a:cubicBezTo>
                  <a:pt x="181" y="0"/>
                  <a:pt x="102" y="49"/>
                  <a:pt x="59" y="122"/>
                </a:cubicBezTo>
                <a:lnTo>
                  <a:pt x="0" y="63"/>
                </a:lnTo>
                <a:lnTo>
                  <a:pt x="0" y="230"/>
                </a:lnTo>
                <a:lnTo>
                  <a:pt x="166" y="230"/>
                </a:lnTo>
                <a:lnTo>
                  <a:pt x="98" y="161"/>
                </a:lnTo>
                <a:cubicBezTo>
                  <a:pt x="127" y="98"/>
                  <a:pt x="195" y="54"/>
                  <a:pt x="269" y="54"/>
                </a:cubicBezTo>
                <a:cubicBezTo>
                  <a:pt x="376" y="54"/>
                  <a:pt x="459" y="139"/>
                  <a:pt x="459" y="244"/>
                </a:cubicBezTo>
                <a:cubicBezTo>
                  <a:pt x="459" y="349"/>
                  <a:pt x="376" y="435"/>
                  <a:pt x="269" y="435"/>
                </a:cubicBezTo>
                <a:cubicBezTo>
                  <a:pt x="186" y="435"/>
                  <a:pt x="117" y="381"/>
                  <a:pt x="88" y="308"/>
                </a:cubicBezTo>
                <a:lnTo>
                  <a:pt x="34" y="308"/>
                </a:lnTo>
                <a:cubicBezTo>
                  <a:pt x="63" y="410"/>
                  <a:pt x="156" y="488"/>
                  <a:pt x="269" y="488"/>
                </a:cubicBezTo>
                <a:cubicBezTo>
                  <a:pt x="405" y="488"/>
                  <a:pt x="513" y="376"/>
                  <a:pt x="513" y="244"/>
                </a:cubicBezTo>
                <a:cubicBezTo>
                  <a:pt x="513" y="112"/>
                  <a:pt x="400" y="0"/>
                  <a:pt x="269" y="0"/>
                </a:cubicBezTo>
                <a:close/>
                <a:moveTo>
                  <a:pt x="229" y="127"/>
                </a:moveTo>
                <a:lnTo>
                  <a:pt x="229" y="259"/>
                </a:lnTo>
                <a:lnTo>
                  <a:pt x="352" y="332"/>
                </a:lnTo>
                <a:lnTo>
                  <a:pt x="371" y="298"/>
                </a:lnTo>
                <a:lnTo>
                  <a:pt x="269" y="234"/>
                </a:lnTo>
                <a:lnTo>
                  <a:pt x="269" y="127"/>
                </a:lnTo>
                <a:lnTo>
                  <a:pt x="229" y="1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s-ES" dirty="0"/>
          </a:p>
        </p:txBody>
      </p:sp>
      <p:grpSp>
        <p:nvGrpSpPr>
          <p:cNvPr id="27" name="Group 32"/>
          <p:cNvGrpSpPr/>
          <p:nvPr/>
        </p:nvGrpSpPr>
        <p:grpSpPr>
          <a:xfrm>
            <a:off x="3621005" y="2423694"/>
            <a:ext cx="2717517" cy="2565104"/>
            <a:chOff x="736801" y="2682894"/>
            <a:chExt cx="2717517" cy="2565104"/>
          </a:xfrm>
        </p:grpSpPr>
        <p:sp>
          <p:nvSpPr>
            <p:cNvPr id="28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2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4" name="Rectangle 18"/>
            <p:cNvSpPr/>
            <p:nvPr/>
          </p:nvSpPr>
          <p:spPr>
            <a:xfrm>
              <a:off x="736801" y="3716241"/>
              <a:ext cx="1274708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Protocolos</a:t>
              </a:r>
              <a:endParaRPr lang="es-ES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6" name="Rectangle 19"/>
            <p:cNvSpPr/>
            <p:nvPr/>
          </p:nvSpPr>
          <p:spPr>
            <a:xfrm>
              <a:off x="736802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CEPER</a:t>
              </a: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PER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PGD</a:t>
              </a: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24" name="Group 32"/>
          <p:cNvGrpSpPr/>
          <p:nvPr/>
        </p:nvGrpSpPr>
        <p:grpSpPr>
          <a:xfrm>
            <a:off x="962025" y="2423694"/>
            <a:ext cx="1146468" cy="1402679"/>
            <a:chOff x="736801" y="2682894"/>
            <a:chExt cx="1146468" cy="1402679"/>
          </a:xfrm>
        </p:grpSpPr>
        <p:sp>
          <p:nvSpPr>
            <p:cNvPr id="32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1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7" name="Rectangle 18"/>
            <p:cNvSpPr/>
            <p:nvPr/>
          </p:nvSpPr>
          <p:spPr>
            <a:xfrm>
              <a:off x="736801" y="3716241"/>
              <a:ext cx="1146468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Objetivos</a:t>
              </a:r>
              <a:endParaRPr lang="es-ES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</p:grpSp>
      <p:grpSp>
        <p:nvGrpSpPr>
          <p:cNvPr id="38" name="Group 5"/>
          <p:cNvGrpSpPr/>
          <p:nvPr/>
        </p:nvGrpSpPr>
        <p:grpSpPr>
          <a:xfrm>
            <a:off x="9303018" y="2423694"/>
            <a:ext cx="2717516" cy="2565104"/>
            <a:chOff x="9569418" y="2682894"/>
            <a:chExt cx="2717516" cy="2565104"/>
          </a:xfrm>
        </p:grpSpPr>
        <p:sp>
          <p:nvSpPr>
            <p:cNvPr id="39" name="Oval 24"/>
            <p:cNvSpPr/>
            <p:nvPr/>
          </p:nvSpPr>
          <p:spPr>
            <a:xfrm>
              <a:off x="9569418" y="2682894"/>
              <a:ext cx="684986" cy="684986"/>
            </a:xfrm>
            <a:prstGeom prst="ellipse">
              <a:avLst/>
            </a:prstGeom>
            <a:solidFill>
              <a:schemeClr val="accent2">
                <a:lumMod val="10000"/>
                <a:lumOff val="9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4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40" name="Rectangle 25"/>
            <p:cNvSpPr/>
            <p:nvPr/>
          </p:nvSpPr>
          <p:spPr>
            <a:xfrm>
              <a:off x="9569418" y="3716241"/>
              <a:ext cx="1569660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2">
                      <a:lumMod val="10000"/>
                      <a:lumOff val="9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Conclusiones</a:t>
              </a:r>
              <a:endParaRPr lang="es-ES" dirty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41" name="Rectangle 29"/>
            <p:cNvSpPr/>
            <p:nvPr/>
          </p:nvSpPr>
          <p:spPr>
            <a:xfrm>
              <a:off x="9569418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Resultados</a:t>
              </a: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Demo</a:t>
              </a: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Mejoras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5807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pasarela</a:t>
            </a:r>
            <a:endParaRPr lang="es-ES" sz="6600" dirty="0">
              <a:solidFill>
                <a:schemeClr val="accent2"/>
              </a:solidFill>
            </a:endParaRPr>
          </a:p>
        </p:txBody>
      </p:sp>
      <p:sp>
        <p:nvSpPr>
          <p:cNvPr id="5" name="Oval 9"/>
          <p:cNvSpPr/>
          <p:nvPr/>
        </p:nvSpPr>
        <p:spPr>
          <a:xfrm>
            <a:off x="508221" y="6257877"/>
            <a:ext cx="419009" cy="4190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1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6" name="Oval 9"/>
          <p:cNvSpPr/>
          <p:nvPr/>
        </p:nvSpPr>
        <p:spPr>
          <a:xfrm>
            <a:off x="2901449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2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7" name="Oval 9"/>
          <p:cNvSpPr/>
          <p:nvPr/>
        </p:nvSpPr>
        <p:spPr>
          <a:xfrm>
            <a:off x="5294677" y="6257877"/>
            <a:ext cx="419009" cy="4190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sp>
        <p:nvSpPr>
          <p:cNvPr id="8" name="Oval 9"/>
          <p:cNvSpPr/>
          <p:nvPr/>
        </p:nvSpPr>
        <p:spPr>
          <a:xfrm>
            <a:off x="7692365" y="6257877"/>
            <a:ext cx="419009" cy="419007"/>
          </a:xfrm>
          <a:prstGeom prst="ellipse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4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Rectangle 18"/>
          <p:cNvSpPr/>
          <p:nvPr/>
        </p:nvSpPr>
        <p:spPr>
          <a:xfrm>
            <a:off x="912840" y="6341002"/>
            <a:ext cx="824265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Objetivos</a:t>
            </a:r>
            <a:endParaRPr lang="es-ES" sz="1200" dirty="0">
              <a:solidFill>
                <a:schemeClr val="accent1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0" name="Rectangle 18"/>
          <p:cNvSpPr/>
          <p:nvPr/>
        </p:nvSpPr>
        <p:spPr>
          <a:xfrm>
            <a:off x="3280912" y="6359474"/>
            <a:ext cx="909223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Protocolos</a:t>
            </a:r>
            <a:endParaRPr lang="es-ES" sz="1200" dirty="0">
              <a:solidFill>
                <a:schemeClr val="accent4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1" name="Rectangle 22"/>
          <p:cNvSpPr/>
          <p:nvPr/>
        </p:nvSpPr>
        <p:spPr>
          <a:xfrm>
            <a:off x="5698708" y="6341002"/>
            <a:ext cx="1709122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/>
                </a:solidFill>
                <a:latin typeface="Roboto Medium" charset="0"/>
                <a:ea typeface="Roboto Medium" charset="0"/>
                <a:cs typeface="Roboto Medium" charset="0"/>
              </a:rPr>
              <a:t>Nodos implementados</a:t>
            </a:r>
            <a:endParaRPr lang="es-ES" sz="1200" dirty="0">
              <a:solidFill>
                <a:schemeClr val="accent4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2" name="Rectangle 25"/>
          <p:cNvSpPr/>
          <p:nvPr/>
        </p:nvSpPr>
        <p:spPr>
          <a:xfrm>
            <a:off x="8123458" y="6331766"/>
            <a:ext cx="1103187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Conclusiones</a:t>
            </a:r>
            <a:endParaRPr lang="es-ES" sz="1200" dirty="0">
              <a:solidFill>
                <a:schemeClr val="accent2">
                  <a:lumMod val="10000"/>
                  <a:lumOff val="9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pic>
        <p:nvPicPr>
          <p:cNvPr id="29" name="Imagen 28"/>
          <p:cNvPicPr>
            <a:picLocks noChangeAspect="1"/>
          </p:cNvPicPr>
          <p:nvPr/>
        </p:nvPicPr>
        <p:blipFill rotWithShape="1">
          <a:blip r:embed="rId2"/>
          <a:srcRect l="73799" t="52257" r="8001" b="26100"/>
          <a:stretch/>
        </p:blipFill>
        <p:spPr>
          <a:xfrm>
            <a:off x="962024" y="1712487"/>
            <a:ext cx="5241064" cy="2346960"/>
          </a:xfrm>
          <a:prstGeom prst="rect">
            <a:avLst/>
          </a:prstGeom>
        </p:spPr>
      </p:pic>
      <p:graphicFrame>
        <p:nvGraphicFramePr>
          <p:cNvPr id="13" name="Tab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9061602"/>
              </p:ext>
            </p:extLst>
          </p:nvPr>
        </p:nvGraphicFramePr>
        <p:xfrm>
          <a:off x="1735800" y="4367819"/>
          <a:ext cx="3687700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43850">
                  <a:extLst>
                    <a:ext uri="{9D8B030D-6E8A-4147-A177-3AD203B41FA5}">
                      <a16:colId xmlns:a16="http://schemas.microsoft.com/office/drawing/2014/main" val="2414800150"/>
                    </a:ext>
                  </a:extLst>
                </a:gridCol>
                <a:gridCol w="1843850">
                  <a:extLst>
                    <a:ext uri="{9D8B030D-6E8A-4147-A177-3AD203B41FA5}">
                      <a16:colId xmlns:a16="http://schemas.microsoft.com/office/drawing/2014/main" val="3876845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Entrada 1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Entrada 2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334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ID</a:t>
                      </a:r>
                      <a:r>
                        <a:rPr lang="es-ES" baseline="-25000" dirty="0" smtClean="0"/>
                        <a:t>1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ID</a:t>
                      </a:r>
                      <a:r>
                        <a:rPr lang="es-ES" baseline="-25000" dirty="0" smtClean="0"/>
                        <a:t>2</a:t>
                      </a:r>
                      <a:endParaRPr lang="es-E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220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ID_pasarela</a:t>
                      </a:r>
                      <a:r>
                        <a:rPr lang="es-ES" baseline="-25000" dirty="0" smtClean="0"/>
                        <a:t>1</a:t>
                      </a:r>
                      <a:endParaRPr lang="es-E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ID_pasarela</a:t>
                      </a:r>
                      <a:r>
                        <a:rPr lang="es-ES" baseline="-25000" dirty="0" smtClean="0"/>
                        <a:t>2</a:t>
                      </a:r>
                      <a:endParaRPr lang="es-E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7135572"/>
                  </a:ext>
                </a:extLst>
              </a:tr>
            </a:tbl>
          </a:graphicData>
        </a:graphic>
      </p:graphicFrame>
      <p:sp>
        <p:nvSpPr>
          <p:cNvPr id="14" name="CuadroTexto 13"/>
          <p:cNvSpPr txBox="1"/>
          <p:nvPr/>
        </p:nvSpPr>
        <p:spPr>
          <a:xfrm>
            <a:off x="1982582" y="3998487"/>
            <a:ext cx="3194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Tabla de Reenvío Descendente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52"/>
          <a:stretch/>
        </p:blipFill>
        <p:spPr>
          <a:xfrm>
            <a:off x="6550162" y="1723380"/>
            <a:ext cx="5352966" cy="375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93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9" t="21097" r="16160" b="8692"/>
          <a:stretch/>
        </p:blipFill>
        <p:spPr>
          <a:xfrm>
            <a:off x="2141315" y="177132"/>
            <a:ext cx="7755039" cy="641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75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sensor</a:t>
            </a:r>
            <a:endParaRPr lang="es-ES" sz="6600" dirty="0">
              <a:solidFill>
                <a:schemeClr val="accent2"/>
              </a:solidFill>
            </a:endParaRPr>
          </a:p>
        </p:txBody>
      </p:sp>
      <p:sp>
        <p:nvSpPr>
          <p:cNvPr id="5" name="Oval 9"/>
          <p:cNvSpPr/>
          <p:nvPr/>
        </p:nvSpPr>
        <p:spPr>
          <a:xfrm>
            <a:off x="508221" y="6257877"/>
            <a:ext cx="419009" cy="4190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1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6" name="Oval 9"/>
          <p:cNvSpPr/>
          <p:nvPr/>
        </p:nvSpPr>
        <p:spPr>
          <a:xfrm>
            <a:off x="2901449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2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7" name="Oval 9"/>
          <p:cNvSpPr/>
          <p:nvPr/>
        </p:nvSpPr>
        <p:spPr>
          <a:xfrm>
            <a:off x="5294677" y="6257877"/>
            <a:ext cx="419009" cy="4190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sp>
        <p:nvSpPr>
          <p:cNvPr id="8" name="Oval 9"/>
          <p:cNvSpPr/>
          <p:nvPr/>
        </p:nvSpPr>
        <p:spPr>
          <a:xfrm>
            <a:off x="7692365" y="6257877"/>
            <a:ext cx="419009" cy="419007"/>
          </a:xfrm>
          <a:prstGeom prst="ellipse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4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Rectangle 18"/>
          <p:cNvSpPr/>
          <p:nvPr/>
        </p:nvSpPr>
        <p:spPr>
          <a:xfrm>
            <a:off x="912840" y="6341002"/>
            <a:ext cx="824265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Objetivos</a:t>
            </a:r>
            <a:endParaRPr lang="es-ES" sz="1200" dirty="0">
              <a:solidFill>
                <a:schemeClr val="accent1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0" name="Rectangle 18"/>
          <p:cNvSpPr/>
          <p:nvPr/>
        </p:nvSpPr>
        <p:spPr>
          <a:xfrm>
            <a:off x="3280912" y="6359474"/>
            <a:ext cx="909223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Protocolos</a:t>
            </a:r>
            <a:endParaRPr lang="es-ES" sz="1200" dirty="0">
              <a:solidFill>
                <a:schemeClr val="accent4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1" name="Rectangle 22"/>
          <p:cNvSpPr/>
          <p:nvPr/>
        </p:nvSpPr>
        <p:spPr>
          <a:xfrm>
            <a:off x="5698708" y="6341002"/>
            <a:ext cx="1709122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/>
                </a:solidFill>
                <a:latin typeface="Roboto Medium" charset="0"/>
                <a:ea typeface="Roboto Medium" charset="0"/>
                <a:cs typeface="Roboto Medium" charset="0"/>
              </a:rPr>
              <a:t>Nodos implementados</a:t>
            </a:r>
            <a:endParaRPr lang="es-ES" sz="1200" dirty="0">
              <a:solidFill>
                <a:schemeClr val="accent4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2" name="Rectangle 25"/>
          <p:cNvSpPr/>
          <p:nvPr/>
        </p:nvSpPr>
        <p:spPr>
          <a:xfrm>
            <a:off x="8123458" y="6331766"/>
            <a:ext cx="1103187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Conclusiones</a:t>
            </a:r>
            <a:endParaRPr lang="es-ES" sz="1200" dirty="0">
              <a:solidFill>
                <a:schemeClr val="accent2">
                  <a:lumMod val="10000"/>
                  <a:lumOff val="9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pic>
        <p:nvPicPr>
          <p:cNvPr id="29" name="Imagen 28"/>
          <p:cNvPicPr>
            <a:picLocks noChangeAspect="1"/>
          </p:cNvPicPr>
          <p:nvPr/>
        </p:nvPicPr>
        <p:blipFill rotWithShape="1">
          <a:blip r:embed="rId2"/>
          <a:srcRect l="73872" t="29408" r="8172" b="53337"/>
          <a:stretch/>
        </p:blipFill>
        <p:spPr>
          <a:xfrm>
            <a:off x="912840" y="2010557"/>
            <a:ext cx="5659783" cy="2048059"/>
          </a:xfrm>
          <a:prstGeom prst="rect">
            <a:avLst/>
          </a:prstGeom>
        </p:spPr>
      </p:pic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023332"/>
              </p:ext>
            </p:extLst>
          </p:nvPr>
        </p:nvGraphicFramePr>
        <p:xfrm>
          <a:off x="912840" y="4367819"/>
          <a:ext cx="3687700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43850">
                  <a:extLst>
                    <a:ext uri="{9D8B030D-6E8A-4147-A177-3AD203B41FA5}">
                      <a16:colId xmlns:a16="http://schemas.microsoft.com/office/drawing/2014/main" val="2414800150"/>
                    </a:ext>
                  </a:extLst>
                </a:gridCol>
                <a:gridCol w="1843850">
                  <a:extLst>
                    <a:ext uri="{9D8B030D-6E8A-4147-A177-3AD203B41FA5}">
                      <a16:colId xmlns:a16="http://schemas.microsoft.com/office/drawing/2014/main" val="3876845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Entrada 1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Entrada 2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2334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ID</a:t>
                      </a:r>
                      <a:r>
                        <a:rPr lang="es-ES" baseline="-25000" dirty="0" smtClean="0"/>
                        <a:t>1</a:t>
                      </a:r>
                      <a:endParaRPr lang="es-E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ID</a:t>
                      </a:r>
                      <a:r>
                        <a:rPr lang="es-ES" baseline="-25000" dirty="0" smtClean="0"/>
                        <a:t>2</a:t>
                      </a:r>
                      <a:endParaRPr lang="es-E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220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ID_pasarela</a:t>
                      </a:r>
                      <a:r>
                        <a:rPr lang="es-ES" baseline="-25000" dirty="0" smtClean="0"/>
                        <a:t>1</a:t>
                      </a:r>
                      <a:endParaRPr lang="es-E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ID_pasarela</a:t>
                      </a:r>
                      <a:r>
                        <a:rPr lang="es-ES" baseline="-25000" dirty="0" smtClean="0"/>
                        <a:t>2</a:t>
                      </a:r>
                      <a:endParaRPr lang="es-E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7135572"/>
                  </a:ext>
                </a:extLst>
              </a:tr>
            </a:tbl>
          </a:graphicData>
        </a:graphic>
      </p:graphicFrame>
      <p:graphicFrame>
        <p:nvGraphicFramePr>
          <p:cNvPr id="13" name="Tab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391573"/>
              </p:ext>
            </p:extLst>
          </p:nvPr>
        </p:nvGraphicFramePr>
        <p:xfrm>
          <a:off x="4888985" y="4353703"/>
          <a:ext cx="1641975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41975">
                  <a:extLst>
                    <a:ext uri="{9D8B030D-6E8A-4147-A177-3AD203B41FA5}">
                      <a16:colId xmlns:a16="http://schemas.microsoft.com/office/drawing/2014/main" val="4034681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smtClean="0"/>
                        <a:t>Entrada 1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8633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ID_pasarela</a:t>
                      </a:r>
                      <a:r>
                        <a:rPr lang="es-ES" baseline="-25000" dirty="0" smtClean="0"/>
                        <a:t>1</a:t>
                      </a:r>
                      <a:endParaRPr lang="es-E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990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ID_sigs</a:t>
                      </a:r>
                      <a:r>
                        <a:rPr lang="es-ES" baseline="-25000" dirty="0" smtClean="0"/>
                        <a:t>1</a:t>
                      </a:r>
                      <a:endParaRPr lang="es-E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1512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 smtClean="0"/>
                        <a:t>N_saltos</a:t>
                      </a:r>
                      <a:r>
                        <a:rPr lang="es-ES" baseline="-25000" dirty="0" smtClean="0"/>
                        <a:t>1</a:t>
                      </a:r>
                      <a:endParaRPr lang="es-E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668204"/>
                  </a:ext>
                </a:extLst>
              </a:tr>
            </a:tbl>
          </a:graphicData>
        </a:graphic>
      </p:graphicFrame>
      <p:sp>
        <p:nvSpPr>
          <p:cNvPr id="14" name="CuadroTexto 13"/>
          <p:cNvSpPr txBox="1"/>
          <p:nvPr/>
        </p:nvSpPr>
        <p:spPr>
          <a:xfrm>
            <a:off x="1159622" y="3998487"/>
            <a:ext cx="3194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Tabla de Reenvío Descendente</a:t>
            </a:r>
            <a:endParaRPr lang="es-ES" dirty="0"/>
          </a:p>
        </p:txBody>
      </p:sp>
      <p:sp>
        <p:nvSpPr>
          <p:cNvPr id="16" name="CuadroTexto 15"/>
          <p:cNvSpPr txBox="1"/>
          <p:nvPr/>
        </p:nvSpPr>
        <p:spPr>
          <a:xfrm>
            <a:off x="5057325" y="3996074"/>
            <a:ext cx="1305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Tabla de RA</a:t>
            </a:r>
            <a:endParaRPr lang="es-ES" dirty="0"/>
          </a:p>
        </p:txBody>
      </p:sp>
      <p:pic>
        <p:nvPicPr>
          <p:cNvPr id="15" name="Imagen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7"/>
          <a:stretch/>
        </p:blipFill>
        <p:spPr>
          <a:xfrm>
            <a:off x="6706545" y="2430685"/>
            <a:ext cx="5164941" cy="249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176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99" t="36962" r="23882" b="23376"/>
          <a:stretch/>
        </p:blipFill>
        <p:spPr>
          <a:xfrm>
            <a:off x="1947010" y="439837"/>
            <a:ext cx="8203988" cy="587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2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/>
          <p:cNvCxnSpPr>
            <a:endCxn id="25" idx="2"/>
          </p:cNvCxnSpPr>
          <p:nvPr/>
        </p:nvCxnSpPr>
        <p:spPr>
          <a:xfrm>
            <a:off x="0" y="2766187"/>
            <a:ext cx="9303018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s-ES" smtClean="0"/>
              <a:pPr/>
              <a:t>16</a:t>
            </a:fld>
            <a:endParaRPr lang="es-E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62025" y="573087"/>
            <a:ext cx="2279939" cy="983019"/>
          </a:xfrm>
          <a:prstGeom prst="rect">
            <a:avLst/>
          </a:prstGeom>
        </p:spPr>
        <p:txBody>
          <a:bodyPr/>
          <a:lstStyle/>
          <a:p>
            <a:r>
              <a:rPr lang="es-ES" sz="6600" dirty="0" smtClean="0">
                <a:solidFill>
                  <a:schemeClr val="accent2"/>
                </a:solidFill>
              </a:rPr>
              <a:t>índice</a:t>
            </a:r>
            <a:endParaRPr lang="es-ES" sz="6600" dirty="0">
              <a:solidFill>
                <a:schemeClr val="accent2"/>
              </a:solidFill>
            </a:endParaRPr>
          </a:p>
        </p:txBody>
      </p:sp>
      <p:sp>
        <p:nvSpPr>
          <p:cNvPr id="22" name="Freeform 5"/>
          <p:cNvSpPr>
            <a:spLocks noChangeArrowheads="1"/>
          </p:cNvSpPr>
          <p:nvPr/>
        </p:nvSpPr>
        <p:spPr bwMode="auto">
          <a:xfrm>
            <a:off x="3826610" y="2636318"/>
            <a:ext cx="273780" cy="259738"/>
          </a:xfrm>
          <a:custGeom>
            <a:avLst/>
            <a:gdLst>
              <a:gd name="T0" fmla="*/ 269 w 514"/>
              <a:gd name="T1" fmla="*/ 0 h 489"/>
              <a:gd name="T2" fmla="*/ 59 w 514"/>
              <a:gd name="T3" fmla="*/ 122 h 489"/>
              <a:gd name="T4" fmla="*/ 0 w 514"/>
              <a:gd name="T5" fmla="*/ 63 h 489"/>
              <a:gd name="T6" fmla="*/ 0 w 514"/>
              <a:gd name="T7" fmla="*/ 230 h 489"/>
              <a:gd name="T8" fmla="*/ 166 w 514"/>
              <a:gd name="T9" fmla="*/ 230 h 489"/>
              <a:gd name="T10" fmla="*/ 98 w 514"/>
              <a:gd name="T11" fmla="*/ 161 h 489"/>
              <a:gd name="T12" fmla="*/ 269 w 514"/>
              <a:gd name="T13" fmla="*/ 54 h 489"/>
              <a:gd name="T14" fmla="*/ 459 w 514"/>
              <a:gd name="T15" fmla="*/ 244 h 489"/>
              <a:gd name="T16" fmla="*/ 269 w 514"/>
              <a:gd name="T17" fmla="*/ 435 h 489"/>
              <a:gd name="T18" fmla="*/ 88 w 514"/>
              <a:gd name="T19" fmla="*/ 308 h 489"/>
              <a:gd name="T20" fmla="*/ 34 w 514"/>
              <a:gd name="T21" fmla="*/ 308 h 489"/>
              <a:gd name="T22" fmla="*/ 269 w 514"/>
              <a:gd name="T23" fmla="*/ 488 h 489"/>
              <a:gd name="T24" fmla="*/ 513 w 514"/>
              <a:gd name="T25" fmla="*/ 244 h 489"/>
              <a:gd name="T26" fmla="*/ 269 w 514"/>
              <a:gd name="T27" fmla="*/ 0 h 489"/>
              <a:gd name="T28" fmla="*/ 229 w 514"/>
              <a:gd name="T29" fmla="*/ 127 h 489"/>
              <a:gd name="T30" fmla="*/ 229 w 514"/>
              <a:gd name="T31" fmla="*/ 259 h 489"/>
              <a:gd name="T32" fmla="*/ 352 w 514"/>
              <a:gd name="T33" fmla="*/ 332 h 489"/>
              <a:gd name="T34" fmla="*/ 371 w 514"/>
              <a:gd name="T35" fmla="*/ 298 h 489"/>
              <a:gd name="T36" fmla="*/ 269 w 514"/>
              <a:gd name="T37" fmla="*/ 234 h 489"/>
              <a:gd name="T38" fmla="*/ 269 w 514"/>
              <a:gd name="T39" fmla="*/ 127 h 489"/>
              <a:gd name="T40" fmla="*/ 229 w 514"/>
              <a:gd name="T41" fmla="*/ 127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4" h="489">
                <a:moveTo>
                  <a:pt x="269" y="0"/>
                </a:moveTo>
                <a:cubicBezTo>
                  <a:pt x="181" y="0"/>
                  <a:pt x="102" y="49"/>
                  <a:pt x="59" y="122"/>
                </a:cubicBezTo>
                <a:lnTo>
                  <a:pt x="0" y="63"/>
                </a:lnTo>
                <a:lnTo>
                  <a:pt x="0" y="230"/>
                </a:lnTo>
                <a:lnTo>
                  <a:pt x="166" y="230"/>
                </a:lnTo>
                <a:lnTo>
                  <a:pt x="98" y="161"/>
                </a:lnTo>
                <a:cubicBezTo>
                  <a:pt x="127" y="98"/>
                  <a:pt x="195" y="54"/>
                  <a:pt x="269" y="54"/>
                </a:cubicBezTo>
                <a:cubicBezTo>
                  <a:pt x="376" y="54"/>
                  <a:pt x="459" y="139"/>
                  <a:pt x="459" y="244"/>
                </a:cubicBezTo>
                <a:cubicBezTo>
                  <a:pt x="459" y="349"/>
                  <a:pt x="376" y="435"/>
                  <a:pt x="269" y="435"/>
                </a:cubicBezTo>
                <a:cubicBezTo>
                  <a:pt x="186" y="435"/>
                  <a:pt x="117" y="381"/>
                  <a:pt x="88" y="308"/>
                </a:cubicBezTo>
                <a:lnTo>
                  <a:pt x="34" y="308"/>
                </a:lnTo>
                <a:cubicBezTo>
                  <a:pt x="63" y="410"/>
                  <a:pt x="156" y="488"/>
                  <a:pt x="269" y="488"/>
                </a:cubicBezTo>
                <a:cubicBezTo>
                  <a:pt x="405" y="488"/>
                  <a:pt x="513" y="376"/>
                  <a:pt x="513" y="244"/>
                </a:cubicBezTo>
                <a:cubicBezTo>
                  <a:pt x="513" y="112"/>
                  <a:pt x="400" y="0"/>
                  <a:pt x="269" y="0"/>
                </a:cubicBezTo>
                <a:close/>
                <a:moveTo>
                  <a:pt x="229" y="127"/>
                </a:moveTo>
                <a:lnTo>
                  <a:pt x="229" y="259"/>
                </a:lnTo>
                <a:lnTo>
                  <a:pt x="352" y="332"/>
                </a:lnTo>
                <a:lnTo>
                  <a:pt x="371" y="298"/>
                </a:lnTo>
                <a:lnTo>
                  <a:pt x="269" y="234"/>
                </a:lnTo>
                <a:lnTo>
                  <a:pt x="269" y="127"/>
                </a:lnTo>
                <a:lnTo>
                  <a:pt x="229" y="1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s-ES" dirty="0"/>
          </a:p>
        </p:txBody>
      </p:sp>
      <p:grpSp>
        <p:nvGrpSpPr>
          <p:cNvPr id="24" name="Group 32"/>
          <p:cNvGrpSpPr/>
          <p:nvPr/>
        </p:nvGrpSpPr>
        <p:grpSpPr>
          <a:xfrm>
            <a:off x="962025" y="2423694"/>
            <a:ext cx="1146468" cy="1402679"/>
            <a:chOff x="736801" y="2682894"/>
            <a:chExt cx="1146468" cy="1402679"/>
          </a:xfrm>
        </p:grpSpPr>
        <p:sp>
          <p:nvSpPr>
            <p:cNvPr id="32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1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7" name="Rectangle 18"/>
            <p:cNvSpPr/>
            <p:nvPr/>
          </p:nvSpPr>
          <p:spPr>
            <a:xfrm>
              <a:off x="736801" y="3716241"/>
              <a:ext cx="1146468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Objetivos</a:t>
              </a:r>
              <a:endParaRPr lang="es-ES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</p:grpSp>
      <p:grpSp>
        <p:nvGrpSpPr>
          <p:cNvPr id="38" name="Group 32"/>
          <p:cNvGrpSpPr/>
          <p:nvPr/>
        </p:nvGrpSpPr>
        <p:grpSpPr>
          <a:xfrm>
            <a:off x="3621005" y="2423694"/>
            <a:ext cx="2717517" cy="2565104"/>
            <a:chOff x="736801" y="2682894"/>
            <a:chExt cx="2717517" cy="2565104"/>
          </a:xfrm>
        </p:grpSpPr>
        <p:sp>
          <p:nvSpPr>
            <p:cNvPr id="39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2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40" name="Rectangle 18"/>
            <p:cNvSpPr/>
            <p:nvPr/>
          </p:nvSpPr>
          <p:spPr>
            <a:xfrm>
              <a:off x="736801" y="3716241"/>
              <a:ext cx="1274708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4">
                      <a:lumMod val="20000"/>
                      <a:lumOff val="8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Protocolos</a:t>
              </a:r>
              <a:endParaRPr lang="es-ES" dirty="0">
                <a:solidFill>
                  <a:schemeClr val="accent4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41" name="Rectangle 19"/>
            <p:cNvSpPr/>
            <p:nvPr/>
          </p:nvSpPr>
          <p:spPr>
            <a:xfrm>
              <a:off x="736802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CEPER</a:t>
              </a: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PER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PGD</a:t>
              </a: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46" name="Group 5"/>
          <p:cNvGrpSpPr/>
          <p:nvPr/>
        </p:nvGrpSpPr>
        <p:grpSpPr>
          <a:xfrm>
            <a:off x="9303018" y="2423694"/>
            <a:ext cx="2717516" cy="2565104"/>
            <a:chOff x="9569418" y="2682894"/>
            <a:chExt cx="2717516" cy="2565104"/>
          </a:xfrm>
        </p:grpSpPr>
        <p:sp>
          <p:nvSpPr>
            <p:cNvPr id="47" name="Oval 24"/>
            <p:cNvSpPr/>
            <p:nvPr/>
          </p:nvSpPr>
          <p:spPr>
            <a:xfrm>
              <a:off x="9569418" y="2682894"/>
              <a:ext cx="684986" cy="684986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4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48" name="Rectangle 25"/>
            <p:cNvSpPr/>
            <p:nvPr/>
          </p:nvSpPr>
          <p:spPr>
            <a:xfrm>
              <a:off x="9569418" y="3716241"/>
              <a:ext cx="1569660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2"/>
                  </a:solidFill>
                  <a:latin typeface="Roboto Medium" charset="0"/>
                  <a:ea typeface="Roboto Medium" charset="0"/>
                  <a:cs typeface="Roboto Medium" charset="0"/>
                </a:rPr>
                <a:t>Conclusiones</a:t>
              </a:r>
              <a:endParaRPr lang="es-ES" dirty="0">
                <a:solidFill>
                  <a:schemeClr val="accent2"/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49" name="Rectangle 29"/>
            <p:cNvSpPr/>
            <p:nvPr/>
          </p:nvSpPr>
          <p:spPr>
            <a:xfrm>
              <a:off x="9569418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Resultados</a:t>
              </a: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Demo</a:t>
              </a: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Mejoras</a:t>
              </a:r>
            </a:p>
          </p:txBody>
        </p:sp>
      </p:grpSp>
      <p:grpSp>
        <p:nvGrpSpPr>
          <p:cNvPr id="50" name="Group 30"/>
          <p:cNvGrpSpPr/>
          <p:nvPr/>
        </p:nvGrpSpPr>
        <p:grpSpPr>
          <a:xfrm>
            <a:off x="6471248" y="2423694"/>
            <a:ext cx="2717516" cy="2380438"/>
            <a:chOff x="6625213" y="2682894"/>
            <a:chExt cx="2717516" cy="2380438"/>
          </a:xfrm>
        </p:grpSpPr>
        <p:sp>
          <p:nvSpPr>
            <p:cNvPr id="51" name="Oval 11"/>
            <p:cNvSpPr/>
            <p:nvPr/>
          </p:nvSpPr>
          <p:spPr>
            <a:xfrm>
              <a:off x="6625213" y="2682894"/>
              <a:ext cx="684986" cy="68498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3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52" name="Rectangle 22"/>
            <p:cNvSpPr/>
            <p:nvPr/>
          </p:nvSpPr>
          <p:spPr>
            <a:xfrm>
              <a:off x="6625213" y="3716241"/>
              <a:ext cx="2480166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Nodos implementados</a:t>
              </a:r>
              <a:endParaRPr lang="es-ES" dirty="0">
                <a:solidFill>
                  <a:schemeClr val="accent5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53" name="Rectangle 28"/>
            <p:cNvSpPr/>
            <p:nvPr/>
          </p:nvSpPr>
          <p:spPr>
            <a:xfrm>
              <a:off x="6625213" y="4232335"/>
              <a:ext cx="271751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Nodos Pasarela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 Sensor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47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962024" y="573087"/>
            <a:ext cx="9013249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Conclusiones</a:t>
            </a:r>
            <a:endParaRPr lang="es-ES" sz="6600" dirty="0">
              <a:solidFill>
                <a:schemeClr val="accent2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655781" y="2011553"/>
            <a:ext cx="5863006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Escalable 100 % (Recursos consumidos)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Más de una pasarela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Si se </a:t>
            </a:r>
            <a:r>
              <a:rPr lang="es-ES" sz="2000" dirty="0" smtClean="0">
                <a:solidFill>
                  <a:schemeClr val="tx2"/>
                </a:solidFill>
              </a:rPr>
              <a:t>amplía la </a:t>
            </a:r>
            <a:r>
              <a:rPr lang="es-ES" sz="2000" dirty="0" smtClean="0">
                <a:solidFill>
                  <a:schemeClr val="tx2"/>
                </a:solidFill>
              </a:rPr>
              <a:t>T</a:t>
            </a:r>
            <a:r>
              <a:rPr lang="es-ES" sz="2000" dirty="0" smtClean="0">
                <a:solidFill>
                  <a:schemeClr val="tx2"/>
                </a:solidFill>
              </a:rPr>
              <a:t>abla </a:t>
            </a:r>
            <a:r>
              <a:rPr lang="es-ES" sz="2000" dirty="0" smtClean="0">
                <a:solidFill>
                  <a:schemeClr val="tx2"/>
                </a:solidFill>
              </a:rPr>
              <a:t>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Mejoras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Programación con interrupciones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Ampliación de </a:t>
            </a:r>
            <a:r>
              <a:rPr lang="es-ES" sz="2000" dirty="0" smtClean="0">
                <a:solidFill>
                  <a:schemeClr val="tx2"/>
                </a:solidFill>
              </a:rPr>
              <a:t>etiquetas ID</a:t>
            </a:r>
            <a:endParaRPr lang="es-ES" sz="2000" dirty="0" smtClean="0">
              <a:solidFill>
                <a:schemeClr val="tx2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Permitir configuraciones del cliente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Funciones extra</a:t>
            </a:r>
            <a:endParaRPr lang="es-ES" sz="20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2"/>
              </a:solidFill>
            </a:endParaRPr>
          </a:p>
        </p:txBody>
      </p:sp>
      <p:sp>
        <p:nvSpPr>
          <p:cNvPr id="5" name="Oval 9"/>
          <p:cNvSpPr/>
          <p:nvPr/>
        </p:nvSpPr>
        <p:spPr>
          <a:xfrm>
            <a:off x="508221" y="6257877"/>
            <a:ext cx="419009" cy="4190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1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6" name="Oval 9"/>
          <p:cNvSpPr/>
          <p:nvPr/>
        </p:nvSpPr>
        <p:spPr>
          <a:xfrm>
            <a:off x="2901449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2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8" name="Oval 9"/>
          <p:cNvSpPr/>
          <p:nvPr/>
        </p:nvSpPr>
        <p:spPr>
          <a:xfrm>
            <a:off x="5294677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sp>
        <p:nvSpPr>
          <p:cNvPr id="9" name="Oval 9"/>
          <p:cNvSpPr/>
          <p:nvPr/>
        </p:nvSpPr>
        <p:spPr>
          <a:xfrm>
            <a:off x="7692365" y="6257877"/>
            <a:ext cx="419009" cy="41900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4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0" name="Rectangle 18"/>
          <p:cNvSpPr/>
          <p:nvPr/>
        </p:nvSpPr>
        <p:spPr>
          <a:xfrm>
            <a:off x="912840" y="6341002"/>
            <a:ext cx="824265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Objetivos</a:t>
            </a:r>
            <a:endParaRPr lang="es-ES" sz="1200" dirty="0">
              <a:solidFill>
                <a:schemeClr val="accent1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1" name="Rectangle 18"/>
          <p:cNvSpPr/>
          <p:nvPr/>
        </p:nvSpPr>
        <p:spPr>
          <a:xfrm>
            <a:off x="3280912" y="6359474"/>
            <a:ext cx="909223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Protocolos</a:t>
            </a:r>
            <a:endParaRPr lang="es-ES" sz="1200" dirty="0">
              <a:solidFill>
                <a:schemeClr val="accent4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2" name="Rectangle 22"/>
          <p:cNvSpPr/>
          <p:nvPr/>
        </p:nvSpPr>
        <p:spPr>
          <a:xfrm>
            <a:off x="5698708" y="6341002"/>
            <a:ext cx="1709122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Nodos implementados</a:t>
            </a:r>
            <a:endParaRPr lang="es-ES" sz="1200" dirty="0">
              <a:solidFill>
                <a:schemeClr val="accent4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3" name="Rectangle 25"/>
          <p:cNvSpPr/>
          <p:nvPr/>
        </p:nvSpPr>
        <p:spPr>
          <a:xfrm>
            <a:off x="8123458" y="6331766"/>
            <a:ext cx="1103187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2"/>
                </a:solidFill>
                <a:latin typeface="Roboto Medium" charset="0"/>
                <a:ea typeface="Roboto Medium" charset="0"/>
                <a:cs typeface="Roboto Medium" charset="0"/>
              </a:rPr>
              <a:t>Conclusiones</a:t>
            </a:r>
            <a:endParaRPr lang="es-ES" sz="1200" dirty="0">
              <a:solidFill>
                <a:schemeClr val="accent2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18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3" name="Rectangle 41"/>
          <p:cNvSpPr/>
          <p:nvPr/>
        </p:nvSpPr>
        <p:spPr>
          <a:xfrm>
            <a:off x="2481939" y="2245737"/>
            <a:ext cx="7071360" cy="13513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s-ES" sz="6600" dirty="0" smtClean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¿Preguntas?</a:t>
            </a:r>
            <a:endParaRPr lang="es-ES" sz="66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  <p:sp>
        <p:nvSpPr>
          <p:cNvPr id="4" name="Rectangle 41"/>
          <p:cNvSpPr/>
          <p:nvPr/>
        </p:nvSpPr>
        <p:spPr>
          <a:xfrm>
            <a:off x="2481939" y="3970038"/>
            <a:ext cx="7071360" cy="702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s-ES" sz="3200" dirty="0" smtClean="0">
                <a:solidFill>
                  <a:schemeClr val="tx2"/>
                </a:solidFill>
                <a:latin typeface="Roboto Light" charset="0"/>
                <a:ea typeface="Roboto Light" charset="0"/>
                <a:cs typeface="Roboto Light" charset="0"/>
              </a:rPr>
              <a:t>Gracias por su atención</a:t>
            </a:r>
            <a:endParaRPr lang="es-ES" sz="3200" dirty="0">
              <a:solidFill>
                <a:schemeClr val="tx2"/>
              </a:solidFill>
              <a:latin typeface="Roboto Light" charset="0"/>
              <a:ea typeface="Roboto Light" charset="0"/>
              <a:cs typeface="Robo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792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t="21985" r="91750" b="48349"/>
          <a:stretch/>
        </p:blipFill>
        <p:spPr>
          <a:xfrm>
            <a:off x="594360" y="1442720"/>
            <a:ext cx="3616586" cy="489712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51412" r="82283" b="17367"/>
          <a:stretch/>
        </p:blipFill>
        <p:spPr>
          <a:xfrm>
            <a:off x="4210945" y="1371600"/>
            <a:ext cx="7486765" cy="496824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sensor</a:t>
            </a:r>
            <a:endParaRPr lang="es-ES" sz="6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781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/>
          <p:cNvCxnSpPr>
            <a:endCxn id="25" idx="2"/>
          </p:cNvCxnSpPr>
          <p:nvPr/>
        </p:nvCxnSpPr>
        <p:spPr>
          <a:xfrm>
            <a:off x="0" y="2766187"/>
            <a:ext cx="9303018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s-ES" smtClean="0"/>
              <a:pPr/>
              <a:t>2</a:t>
            </a:fld>
            <a:endParaRPr lang="es-E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62025" y="573087"/>
            <a:ext cx="2279939" cy="983019"/>
          </a:xfrm>
          <a:prstGeom prst="rect">
            <a:avLst/>
          </a:prstGeom>
        </p:spPr>
        <p:txBody>
          <a:bodyPr/>
          <a:lstStyle/>
          <a:p>
            <a:r>
              <a:rPr lang="es-ES" sz="6600" dirty="0" smtClean="0">
                <a:solidFill>
                  <a:schemeClr val="accent2"/>
                </a:solidFill>
              </a:rPr>
              <a:t>índice</a:t>
            </a:r>
            <a:endParaRPr lang="es-ES" sz="6600" dirty="0">
              <a:solidFill>
                <a:schemeClr val="accent2"/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962025" y="2423694"/>
            <a:ext cx="1146468" cy="1402679"/>
            <a:chOff x="736801" y="2682894"/>
            <a:chExt cx="1146468" cy="1402679"/>
          </a:xfrm>
        </p:grpSpPr>
        <p:sp>
          <p:nvSpPr>
            <p:cNvPr id="10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1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36801" y="3716241"/>
              <a:ext cx="1146468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1"/>
                  </a:solidFill>
                  <a:latin typeface="Roboto Medium" charset="0"/>
                  <a:ea typeface="Roboto Medium" charset="0"/>
                  <a:cs typeface="Roboto Medium" charset="0"/>
                </a:rPr>
                <a:t>Objetivos</a:t>
              </a:r>
              <a:endParaRPr lang="es-ES" dirty="0">
                <a:solidFill>
                  <a:schemeClr val="accent1"/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471248" y="2423694"/>
            <a:ext cx="2717516" cy="2195772"/>
            <a:chOff x="6625213" y="2682894"/>
            <a:chExt cx="2717516" cy="2195772"/>
          </a:xfrm>
        </p:grpSpPr>
        <p:sp>
          <p:nvSpPr>
            <p:cNvPr id="12" name="Oval 11"/>
            <p:cNvSpPr/>
            <p:nvPr/>
          </p:nvSpPr>
          <p:spPr>
            <a:xfrm>
              <a:off x="6625213" y="2682894"/>
              <a:ext cx="684986" cy="684986"/>
            </a:xfrm>
            <a:prstGeom prst="ellipse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3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625213" y="3716241"/>
              <a:ext cx="2492990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5"/>
                  </a:solidFill>
                  <a:latin typeface="Roboto Medium" charset="0"/>
                  <a:ea typeface="Roboto Medium" charset="0"/>
                  <a:cs typeface="Roboto Medium" charset="0"/>
                </a:rPr>
                <a:t>Nodos Implementados</a:t>
              </a:r>
              <a:endParaRPr lang="es-ES" dirty="0">
                <a:solidFill>
                  <a:schemeClr val="accent5"/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625213" y="4232335"/>
              <a:ext cx="271751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 Pasarela</a:t>
              </a: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 Sensor</a:t>
              </a:r>
              <a:endParaRPr lang="es-E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303018" y="2423694"/>
            <a:ext cx="2717516" cy="2565104"/>
            <a:chOff x="9569418" y="2682894"/>
            <a:chExt cx="2717516" cy="2565104"/>
          </a:xfrm>
        </p:grpSpPr>
        <p:sp>
          <p:nvSpPr>
            <p:cNvPr id="25" name="Oval 24"/>
            <p:cNvSpPr/>
            <p:nvPr/>
          </p:nvSpPr>
          <p:spPr>
            <a:xfrm>
              <a:off x="9569418" y="2682894"/>
              <a:ext cx="684986" cy="684986"/>
            </a:xfrm>
            <a:prstGeom prst="ellipse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4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569418" y="3716241"/>
              <a:ext cx="1569660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2"/>
                  </a:solidFill>
                  <a:latin typeface="Roboto Medium" charset="0"/>
                  <a:ea typeface="Roboto Medium" charset="0"/>
                  <a:cs typeface="Roboto Medium" charset="0"/>
                </a:rPr>
                <a:t>Conclusiones</a:t>
              </a:r>
              <a:endParaRPr lang="es-ES" dirty="0">
                <a:solidFill>
                  <a:schemeClr val="accent2"/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9569418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Resultados</a:t>
              </a: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Demo</a:t>
              </a: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Mejoras</a:t>
              </a:r>
            </a:p>
          </p:txBody>
        </p:sp>
      </p:grpSp>
      <p:grpSp>
        <p:nvGrpSpPr>
          <p:cNvPr id="27" name="Group 32"/>
          <p:cNvGrpSpPr/>
          <p:nvPr/>
        </p:nvGrpSpPr>
        <p:grpSpPr>
          <a:xfrm>
            <a:off x="3621005" y="2423694"/>
            <a:ext cx="2717517" cy="2565104"/>
            <a:chOff x="736801" y="2682894"/>
            <a:chExt cx="2717517" cy="2565104"/>
          </a:xfrm>
        </p:grpSpPr>
        <p:sp>
          <p:nvSpPr>
            <p:cNvPr id="28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2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4" name="Rectangle 18"/>
            <p:cNvSpPr/>
            <p:nvPr/>
          </p:nvSpPr>
          <p:spPr>
            <a:xfrm>
              <a:off x="736801" y="3716241"/>
              <a:ext cx="2467342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5"/>
                  </a:solidFill>
                  <a:latin typeface="Roboto Medium" charset="0"/>
                  <a:ea typeface="Roboto Medium" charset="0"/>
                  <a:cs typeface="Roboto Medium" charset="0"/>
                </a:rPr>
                <a:t>Protocolos empleados</a:t>
              </a:r>
              <a:endParaRPr lang="es-ES" dirty="0">
                <a:solidFill>
                  <a:schemeClr val="accent5"/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6" name="Rectangle 19"/>
            <p:cNvSpPr/>
            <p:nvPr/>
          </p:nvSpPr>
          <p:spPr>
            <a:xfrm>
              <a:off x="736802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CEPER</a:t>
              </a: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endParaRPr lang="es-E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PER</a:t>
              </a: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PGD</a:t>
              </a:r>
              <a:endParaRPr lang="es-E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61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Oval 9"/>
          <p:cNvSpPr/>
          <p:nvPr/>
        </p:nvSpPr>
        <p:spPr>
          <a:xfrm>
            <a:off x="508221" y="6257877"/>
            <a:ext cx="419009" cy="4190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1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6" name="Oval 9"/>
          <p:cNvSpPr/>
          <p:nvPr/>
        </p:nvSpPr>
        <p:spPr>
          <a:xfrm>
            <a:off x="2901449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2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7" name="Oval 9"/>
          <p:cNvSpPr/>
          <p:nvPr/>
        </p:nvSpPr>
        <p:spPr>
          <a:xfrm>
            <a:off x="5294677" y="6257877"/>
            <a:ext cx="419009" cy="4190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sp>
        <p:nvSpPr>
          <p:cNvPr id="8" name="Oval 9"/>
          <p:cNvSpPr/>
          <p:nvPr/>
        </p:nvSpPr>
        <p:spPr>
          <a:xfrm>
            <a:off x="7692365" y="6257877"/>
            <a:ext cx="419009" cy="419007"/>
          </a:xfrm>
          <a:prstGeom prst="ellipse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4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Rectangle 18"/>
          <p:cNvSpPr/>
          <p:nvPr/>
        </p:nvSpPr>
        <p:spPr>
          <a:xfrm>
            <a:off x="912840" y="6341002"/>
            <a:ext cx="824265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Objetivos</a:t>
            </a:r>
            <a:endParaRPr lang="es-ES" sz="1200" dirty="0">
              <a:solidFill>
                <a:schemeClr val="accent1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0" name="Rectangle 18"/>
          <p:cNvSpPr/>
          <p:nvPr/>
        </p:nvSpPr>
        <p:spPr>
          <a:xfrm>
            <a:off x="3280912" y="6359474"/>
            <a:ext cx="909223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Protocolos</a:t>
            </a:r>
            <a:endParaRPr lang="es-ES" sz="1200" dirty="0">
              <a:solidFill>
                <a:schemeClr val="accent4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1" name="Rectangle 22"/>
          <p:cNvSpPr/>
          <p:nvPr/>
        </p:nvSpPr>
        <p:spPr>
          <a:xfrm>
            <a:off x="5698708" y="6341002"/>
            <a:ext cx="1709122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/>
                </a:solidFill>
                <a:latin typeface="Roboto Medium" charset="0"/>
                <a:ea typeface="Roboto Medium" charset="0"/>
                <a:cs typeface="Roboto Medium" charset="0"/>
              </a:rPr>
              <a:t>Nodos implementados</a:t>
            </a:r>
            <a:endParaRPr lang="es-ES" sz="1200" dirty="0">
              <a:solidFill>
                <a:schemeClr val="accent4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2" name="Rectangle 25"/>
          <p:cNvSpPr/>
          <p:nvPr/>
        </p:nvSpPr>
        <p:spPr>
          <a:xfrm>
            <a:off x="8123458" y="6331766"/>
            <a:ext cx="1103187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Conclusiones</a:t>
            </a:r>
            <a:endParaRPr lang="es-ES" sz="1200" dirty="0">
              <a:solidFill>
                <a:schemeClr val="accent2">
                  <a:lumMod val="10000"/>
                  <a:lumOff val="9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sensor</a:t>
            </a:r>
            <a:endParaRPr lang="es-ES" sz="6600" dirty="0">
              <a:solidFill>
                <a:schemeClr val="accent2"/>
              </a:solidFill>
            </a:endParaRPr>
          </a:p>
        </p:txBody>
      </p:sp>
      <p:grpSp>
        <p:nvGrpSpPr>
          <p:cNvPr id="19" name="Grupo 18"/>
          <p:cNvGrpSpPr/>
          <p:nvPr/>
        </p:nvGrpSpPr>
        <p:grpSpPr>
          <a:xfrm>
            <a:off x="1543552" y="1639231"/>
            <a:ext cx="9215888" cy="4417394"/>
            <a:chOff x="1177792" y="1556106"/>
            <a:chExt cx="6909568" cy="3311920"/>
          </a:xfrm>
        </p:grpSpPr>
        <p:pic>
          <p:nvPicPr>
            <p:cNvPr id="15" name="Imagen 14"/>
            <p:cNvPicPr>
              <a:picLocks noChangeAspect="1"/>
            </p:cNvPicPr>
            <p:nvPr/>
          </p:nvPicPr>
          <p:blipFill rotWithShape="1">
            <a:blip r:embed="rId2"/>
            <a:srcRect l="61700" t="6582" r="24500" b="66434"/>
            <a:stretch/>
          </p:blipFill>
          <p:spPr>
            <a:xfrm>
              <a:off x="1177792" y="1556106"/>
              <a:ext cx="4206240" cy="3097174"/>
            </a:xfrm>
            <a:prstGeom prst="rect">
              <a:avLst/>
            </a:prstGeom>
          </p:spPr>
        </p:pic>
        <p:pic>
          <p:nvPicPr>
            <p:cNvPr id="17" name="Imagen 16"/>
            <p:cNvPicPr>
              <a:picLocks noChangeAspect="1"/>
            </p:cNvPicPr>
            <p:nvPr/>
          </p:nvPicPr>
          <p:blipFill rotWithShape="1">
            <a:blip r:embed="rId2"/>
            <a:srcRect l="61500" t="46150" r="29631" b="25018"/>
            <a:stretch/>
          </p:blipFill>
          <p:spPr>
            <a:xfrm>
              <a:off x="5384032" y="1556106"/>
              <a:ext cx="2703328" cy="3309264"/>
            </a:xfrm>
            <a:prstGeom prst="rect">
              <a:avLst/>
            </a:prstGeom>
          </p:spPr>
        </p:pic>
        <p:pic>
          <p:nvPicPr>
            <p:cNvPr id="18" name="Imagen 17"/>
            <p:cNvPicPr>
              <a:picLocks noChangeAspect="1"/>
            </p:cNvPicPr>
            <p:nvPr/>
          </p:nvPicPr>
          <p:blipFill rotWithShape="1">
            <a:blip r:embed="rId2"/>
            <a:srcRect l="61700" t="40559" r="24500" b="57570"/>
            <a:stretch/>
          </p:blipFill>
          <p:spPr>
            <a:xfrm>
              <a:off x="1177792" y="4653280"/>
              <a:ext cx="4206240" cy="2147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0823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sensor</a:t>
            </a:r>
            <a:endParaRPr lang="es-ES" sz="6600" dirty="0">
              <a:solidFill>
                <a:schemeClr val="accent2"/>
              </a:solidFill>
            </a:endParaRPr>
          </a:p>
        </p:txBody>
      </p:sp>
      <p:pic>
        <p:nvPicPr>
          <p:cNvPr id="10" name="Imagen 9"/>
          <p:cNvPicPr/>
          <p:nvPr/>
        </p:nvPicPr>
        <p:blipFill rotWithShape="1">
          <a:blip r:embed="rId2"/>
          <a:srcRect l="1842" t="31940" r="67729" b="18497"/>
          <a:stretch/>
        </p:blipFill>
        <p:spPr bwMode="auto">
          <a:xfrm>
            <a:off x="1793779" y="1556105"/>
            <a:ext cx="8415105" cy="516036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949581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sensor</a:t>
            </a:r>
            <a:endParaRPr lang="es-ES" sz="6600" dirty="0">
              <a:solidFill>
                <a:schemeClr val="accent2"/>
              </a:solidFill>
            </a:endParaRPr>
          </a:p>
        </p:txBody>
      </p:sp>
      <p:pic>
        <p:nvPicPr>
          <p:cNvPr id="7" name="Imagen 6"/>
          <p:cNvPicPr/>
          <p:nvPr/>
        </p:nvPicPr>
        <p:blipFill rotWithShape="1">
          <a:blip r:embed="rId2"/>
          <a:srcRect l="61494" t="7175" r="24052" b="52624"/>
          <a:stretch/>
        </p:blipFill>
        <p:spPr bwMode="auto">
          <a:xfrm>
            <a:off x="1157171" y="1671465"/>
            <a:ext cx="4792228" cy="501918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n 7"/>
          <p:cNvPicPr/>
          <p:nvPr/>
        </p:nvPicPr>
        <p:blipFill rotWithShape="1">
          <a:blip r:embed="rId2"/>
          <a:srcRect l="61493" t="7175" r="24072" b="52624"/>
          <a:stretch/>
        </p:blipFill>
        <p:spPr bwMode="auto">
          <a:xfrm>
            <a:off x="6082776" y="1671465"/>
            <a:ext cx="4785863" cy="50191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51929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t="34270" r="79873" b="28358"/>
          <a:stretch/>
        </p:blipFill>
        <p:spPr>
          <a:xfrm>
            <a:off x="1307939" y="1597305"/>
            <a:ext cx="7523545" cy="5260615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pasarela</a:t>
            </a:r>
            <a:endParaRPr lang="es-ES" sz="6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08884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Oval 9"/>
          <p:cNvSpPr/>
          <p:nvPr/>
        </p:nvSpPr>
        <p:spPr>
          <a:xfrm>
            <a:off x="508221" y="6257877"/>
            <a:ext cx="419009" cy="4190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1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6" name="Oval 9"/>
          <p:cNvSpPr/>
          <p:nvPr/>
        </p:nvSpPr>
        <p:spPr>
          <a:xfrm>
            <a:off x="2901449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2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7" name="Oval 9"/>
          <p:cNvSpPr/>
          <p:nvPr/>
        </p:nvSpPr>
        <p:spPr>
          <a:xfrm>
            <a:off x="5294677" y="6257877"/>
            <a:ext cx="419009" cy="4190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sp>
        <p:nvSpPr>
          <p:cNvPr id="8" name="Oval 9"/>
          <p:cNvSpPr/>
          <p:nvPr/>
        </p:nvSpPr>
        <p:spPr>
          <a:xfrm>
            <a:off x="7692365" y="6257877"/>
            <a:ext cx="419009" cy="419007"/>
          </a:xfrm>
          <a:prstGeom prst="ellipse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4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Rectangle 18"/>
          <p:cNvSpPr/>
          <p:nvPr/>
        </p:nvSpPr>
        <p:spPr>
          <a:xfrm>
            <a:off x="912840" y="6341002"/>
            <a:ext cx="824265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Objetivos</a:t>
            </a:r>
            <a:endParaRPr lang="es-ES" sz="1200" dirty="0">
              <a:solidFill>
                <a:schemeClr val="accent1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0" name="Rectangle 18"/>
          <p:cNvSpPr/>
          <p:nvPr/>
        </p:nvSpPr>
        <p:spPr>
          <a:xfrm>
            <a:off x="3280912" y="6359474"/>
            <a:ext cx="909223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Protocolos</a:t>
            </a:r>
            <a:endParaRPr lang="es-ES" sz="1200" dirty="0">
              <a:solidFill>
                <a:schemeClr val="accent4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1" name="Rectangle 22"/>
          <p:cNvSpPr/>
          <p:nvPr/>
        </p:nvSpPr>
        <p:spPr>
          <a:xfrm>
            <a:off x="5698708" y="6341002"/>
            <a:ext cx="1709122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4"/>
                </a:solidFill>
                <a:latin typeface="Roboto Medium" charset="0"/>
                <a:ea typeface="Roboto Medium" charset="0"/>
                <a:cs typeface="Roboto Medium" charset="0"/>
              </a:rPr>
              <a:t>Nodos implementados</a:t>
            </a:r>
            <a:endParaRPr lang="es-ES" sz="1200" dirty="0">
              <a:solidFill>
                <a:schemeClr val="accent4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2" name="Rectangle 25"/>
          <p:cNvSpPr/>
          <p:nvPr/>
        </p:nvSpPr>
        <p:spPr>
          <a:xfrm>
            <a:off x="8123458" y="6331766"/>
            <a:ext cx="1103187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Conclusiones</a:t>
            </a:r>
            <a:endParaRPr lang="es-ES" sz="1200" dirty="0">
              <a:solidFill>
                <a:schemeClr val="accent2">
                  <a:lumMod val="10000"/>
                  <a:lumOff val="9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grpSp>
        <p:nvGrpSpPr>
          <p:cNvPr id="13" name="Grupo 12"/>
          <p:cNvGrpSpPr/>
          <p:nvPr/>
        </p:nvGrpSpPr>
        <p:grpSpPr>
          <a:xfrm>
            <a:off x="1040660" y="1556106"/>
            <a:ext cx="9780114" cy="4343933"/>
            <a:chOff x="-1" y="503370"/>
            <a:chExt cx="12458662" cy="5533636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 rotWithShape="1">
            <a:blip r:embed="rId2"/>
            <a:srcRect l="61100" t="12158" r="23095" b="57583"/>
            <a:stretch/>
          </p:blipFill>
          <p:spPr>
            <a:xfrm>
              <a:off x="-1" y="503370"/>
              <a:ext cx="7675877" cy="5533636"/>
            </a:xfrm>
            <a:prstGeom prst="rect">
              <a:avLst/>
            </a:prstGeom>
          </p:spPr>
        </p:pic>
        <p:pic>
          <p:nvPicPr>
            <p:cNvPr id="14" name="Imagen 13"/>
            <p:cNvPicPr>
              <a:picLocks noChangeAspect="1"/>
            </p:cNvPicPr>
            <p:nvPr/>
          </p:nvPicPr>
          <p:blipFill rotWithShape="1">
            <a:blip r:embed="rId2"/>
            <a:srcRect l="61219" t="42265" r="28701" b="26764"/>
            <a:stretch/>
          </p:blipFill>
          <p:spPr>
            <a:xfrm>
              <a:off x="7675876" y="503370"/>
              <a:ext cx="4782785" cy="5533636"/>
            </a:xfrm>
            <a:prstGeom prst="rect">
              <a:avLst/>
            </a:prstGeom>
          </p:spPr>
        </p:pic>
      </p:grpSp>
      <p:sp>
        <p:nvSpPr>
          <p:cNvPr id="16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pasarela</a:t>
            </a:r>
            <a:endParaRPr lang="es-ES" sz="6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823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pasarela</a:t>
            </a:r>
            <a:endParaRPr lang="es-ES" sz="6600" dirty="0">
              <a:solidFill>
                <a:schemeClr val="accent2"/>
              </a:solidFill>
            </a:endParaRPr>
          </a:p>
        </p:txBody>
      </p:sp>
      <p:pic>
        <p:nvPicPr>
          <p:cNvPr id="5" name="Imagen 4"/>
          <p:cNvPicPr/>
          <p:nvPr/>
        </p:nvPicPr>
        <p:blipFill rotWithShape="1">
          <a:blip r:embed="rId2"/>
          <a:srcRect l="2375" t="34222" r="66011" b="20455"/>
          <a:stretch/>
        </p:blipFill>
        <p:spPr bwMode="auto">
          <a:xfrm>
            <a:off x="1161748" y="1797737"/>
            <a:ext cx="8873503" cy="47899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819257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pasarela</a:t>
            </a:r>
            <a:endParaRPr lang="es-ES" sz="6600" dirty="0">
              <a:solidFill>
                <a:schemeClr val="accent2"/>
              </a:solidFill>
            </a:endParaRPr>
          </a:p>
        </p:txBody>
      </p:sp>
      <p:pic>
        <p:nvPicPr>
          <p:cNvPr id="7" name="Imagen 6"/>
          <p:cNvPicPr/>
          <p:nvPr/>
        </p:nvPicPr>
        <p:blipFill rotWithShape="1">
          <a:blip r:embed="rId2"/>
          <a:srcRect l="61657" t="6029" r="16493" b="46209"/>
          <a:stretch/>
        </p:blipFill>
        <p:spPr bwMode="auto">
          <a:xfrm>
            <a:off x="2883420" y="1441188"/>
            <a:ext cx="6445775" cy="53051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806705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962024" y="573087"/>
            <a:ext cx="8588375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Nodo pasarela</a:t>
            </a:r>
            <a:endParaRPr lang="es-ES" sz="6600" dirty="0">
              <a:solidFill>
                <a:schemeClr val="accent2"/>
              </a:solidFill>
            </a:endParaRPr>
          </a:p>
        </p:txBody>
      </p:sp>
      <p:pic>
        <p:nvPicPr>
          <p:cNvPr id="7" name="Imagen 6"/>
          <p:cNvPicPr/>
          <p:nvPr/>
        </p:nvPicPr>
        <p:blipFill rotWithShape="1">
          <a:blip r:embed="rId2"/>
          <a:srcRect l="61853" t="54223" r="27056" b="26768"/>
          <a:stretch/>
        </p:blipFill>
        <p:spPr bwMode="auto">
          <a:xfrm>
            <a:off x="522186" y="2106601"/>
            <a:ext cx="5452311" cy="35187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n 4"/>
          <p:cNvPicPr/>
          <p:nvPr/>
        </p:nvPicPr>
        <p:blipFill rotWithShape="1">
          <a:blip r:embed="rId3"/>
          <a:srcRect l="61718" t="39512" r="27065" b="41657"/>
          <a:stretch/>
        </p:blipFill>
        <p:spPr bwMode="auto">
          <a:xfrm>
            <a:off x="6261287" y="2106600"/>
            <a:ext cx="5567552" cy="351870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45441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/>
          <p:cNvCxnSpPr>
            <a:endCxn id="25" idx="2"/>
          </p:cNvCxnSpPr>
          <p:nvPr/>
        </p:nvCxnSpPr>
        <p:spPr>
          <a:xfrm>
            <a:off x="0" y="2766187"/>
            <a:ext cx="9303018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s-ES" smtClean="0"/>
              <a:pPr/>
              <a:t>3</a:t>
            </a:fld>
            <a:endParaRPr lang="es-E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62025" y="573087"/>
            <a:ext cx="2279939" cy="983019"/>
          </a:xfrm>
          <a:prstGeom prst="rect">
            <a:avLst/>
          </a:prstGeom>
        </p:spPr>
        <p:txBody>
          <a:bodyPr/>
          <a:lstStyle/>
          <a:p>
            <a:r>
              <a:rPr lang="es-ES" sz="6600" dirty="0" smtClean="0">
                <a:solidFill>
                  <a:schemeClr val="accent2"/>
                </a:solidFill>
              </a:rPr>
              <a:t>índice</a:t>
            </a:r>
            <a:endParaRPr lang="es-ES" sz="6600" dirty="0">
              <a:solidFill>
                <a:schemeClr val="accent2"/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962025" y="2423694"/>
            <a:ext cx="1146468" cy="1402679"/>
            <a:chOff x="736801" y="2682894"/>
            <a:chExt cx="1146468" cy="1402679"/>
          </a:xfrm>
        </p:grpSpPr>
        <p:sp>
          <p:nvSpPr>
            <p:cNvPr id="10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1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36801" y="3716241"/>
              <a:ext cx="1146468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1"/>
                  </a:solidFill>
                  <a:latin typeface="Roboto Medium" charset="0"/>
                  <a:ea typeface="Roboto Medium" charset="0"/>
                  <a:cs typeface="Roboto Medium" charset="0"/>
                </a:rPr>
                <a:t>Objetivos</a:t>
              </a:r>
              <a:endParaRPr lang="es-ES" dirty="0">
                <a:solidFill>
                  <a:schemeClr val="accent1"/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471248" y="2423694"/>
            <a:ext cx="2717516" cy="2380438"/>
            <a:chOff x="6625213" y="2682894"/>
            <a:chExt cx="2717516" cy="2380438"/>
          </a:xfrm>
        </p:grpSpPr>
        <p:sp>
          <p:nvSpPr>
            <p:cNvPr id="12" name="Oval 11"/>
            <p:cNvSpPr/>
            <p:nvPr/>
          </p:nvSpPr>
          <p:spPr>
            <a:xfrm>
              <a:off x="6625213" y="2682894"/>
              <a:ext cx="684986" cy="68498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3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625213" y="3716241"/>
              <a:ext cx="2480166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Circuito implementado</a:t>
              </a:r>
              <a:endParaRPr lang="es-ES" dirty="0">
                <a:solidFill>
                  <a:schemeClr val="accent5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625213" y="4232335"/>
              <a:ext cx="271751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Nodos Pasarela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 Sensor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9303018" y="2423694"/>
            <a:ext cx="2717516" cy="2565104"/>
            <a:chOff x="9569418" y="2682894"/>
            <a:chExt cx="2717516" cy="2565104"/>
          </a:xfrm>
        </p:grpSpPr>
        <p:sp>
          <p:nvSpPr>
            <p:cNvPr id="25" name="Oval 24"/>
            <p:cNvSpPr/>
            <p:nvPr/>
          </p:nvSpPr>
          <p:spPr>
            <a:xfrm>
              <a:off x="9569418" y="2682894"/>
              <a:ext cx="684986" cy="684986"/>
            </a:xfrm>
            <a:prstGeom prst="ellipse">
              <a:avLst/>
            </a:prstGeom>
            <a:solidFill>
              <a:schemeClr val="accent2">
                <a:lumMod val="10000"/>
                <a:lumOff val="9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4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569418" y="3716241"/>
              <a:ext cx="1569660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2">
                      <a:lumMod val="10000"/>
                      <a:lumOff val="9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Conclusiones</a:t>
              </a:r>
              <a:endParaRPr lang="es-ES" dirty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9569418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Resultados</a:t>
              </a: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Demo</a:t>
              </a: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Mejoras</a:t>
              </a:r>
            </a:p>
          </p:txBody>
        </p:sp>
      </p:grpSp>
      <p:sp>
        <p:nvSpPr>
          <p:cNvPr id="22" name="Freeform 5"/>
          <p:cNvSpPr>
            <a:spLocks noChangeArrowheads="1"/>
          </p:cNvSpPr>
          <p:nvPr/>
        </p:nvSpPr>
        <p:spPr bwMode="auto">
          <a:xfrm>
            <a:off x="3826610" y="2636318"/>
            <a:ext cx="273780" cy="259738"/>
          </a:xfrm>
          <a:custGeom>
            <a:avLst/>
            <a:gdLst>
              <a:gd name="T0" fmla="*/ 269 w 514"/>
              <a:gd name="T1" fmla="*/ 0 h 489"/>
              <a:gd name="T2" fmla="*/ 59 w 514"/>
              <a:gd name="T3" fmla="*/ 122 h 489"/>
              <a:gd name="T4" fmla="*/ 0 w 514"/>
              <a:gd name="T5" fmla="*/ 63 h 489"/>
              <a:gd name="T6" fmla="*/ 0 w 514"/>
              <a:gd name="T7" fmla="*/ 230 h 489"/>
              <a:gd name="T8" fmla="*/ 166 w 514"/>
              <a:gd name="T9" fmla="*/ 230 h 489"/>
              <a:gd name="T10" fmla="*/ 98 w 514"/>
              <a:gd name="T11" fmla="*/ 161 h 489"/>
              <a:gd name="T12" fmla="*/ 269 w 514"/>
              <a:gd name="T13" fmla="*/ 54 h 489"/>
              <a:gd name="T14" fmla="*/ 459 w 514"/>
              <a:gd name="T15" fmla="*/ 244 h 489"/>
              <a:gd name="T16" fmla="*/ 269 w 514"/>
              <a:gd name="T17" fmla="*/ 435 h 489"/>
              <a:gd name="T18" fmla="*/ 88 w 514"/>
              <a:gd name="T19" fmla="*/ 308 h 489"/>
              <a:gd name="T20" fmla="*/ 34 w 514"/>
              <a:gd name="T21" fmla="*/ 308 h 489"/>
              <a:gd name="T22" fmla="*/ 269 w 514"/>
              <a:gd name="T23" fmla="*/ 488 h 489"/>
              <a:gd name="T24" fmla="*/ 513 w 514"/>
              <a:gd name="T25" fmla="*/ 244 h 489"/>
              <a:gd name="T26" fmla="*/ 269 w 514"/>
              <a:gd name="T27" fmla="*/ 0 h 489"/>
              <a:gd name="T28" fmla="*/ 229 w 514"/>
              <a:gd name="T29" fmla="*/ 127 h 489"/>
              <a:gd name="T30" fmla="*/ 229 w 514"/>
              <a:gd name="T31" fmla="*/ 259 h 489"/>
              <a:gd name="T32" fmla="*/ 352 w 514"/>
              <a:gd name="T33" fmla="*/ 332 h 489"/>
              <a:gd name="T34" fmla="*/ 371 w 514"/>
              <a:gd name="T35" fmla="*/ 298 h 489"/>
              <a:gd name="T36" fmla="*/ 269 w 514"/>
              <a:gd name="T37" fmla="*/ 234 h 489"/>
              <a:gd name="T38" fmla="*/ 269 w 514"/>
              <a:gd name="T39" fmla="*/ 127 h 489"/>
              <a:gd name="T40" fmla="*/ 229 w 514"/>
              <a:gd name="T41" fmla="*/ 127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4" h="489">
                <a:moveTo>
                  <a:pt x="269" y="0"/>
                </a:moveTo>
                <a:cubicBezTo>
                  <a:pt x="181" y="0"/>
                  <a:pt x="102" y="49"/>
                  <a:pt x="59" y="122"/>
                </a:cubicBezTo>
                <a:lnTo>
                  <a:pt x="0" y="63"/>
                </a:lnTo>
                <a:lnTo>
                  <a:pt x="0" y="230"/>
                </a:lnTo>
                <a:lnTo>
                  <a:pt x="166" y="230"/>
                </a:lnTo>
                <a:lnTo>
                  <a:pt x="98" y="161"/>
                </a:lnTo>
                <a:cubicBezTo>
                  <a:pt x="127" y="98"/>
                  <a:pt x="195" y="54"/>
                  <a:pt x="269" y="54"/>
                </a:cubicBezTo>
                <a:cubicBezTo>
                  <a:pt x="376" y="54"/>
                  <a:pt x="459" y="139"/>
                  <a:pt x="459" y="244"/>
                </a:cubicBezTo>
                <a:cubicBezTo>
                  <a:pt x="459" y="349"/>
                  <a:pt x="376" y="435"/>
                  <a:pt x="269" y="435"/>
                </a:cubicBezTo>
                <a:cubicBezTo>
                  <a:pt x="186" y="435"/>
                  <a:pt x="117" y="381"/>
                  <a:pt x="88" y="308"/>
                </a:cubicBezTo>
                <a:lnTo>
                  <a:pt x="34" y="308"/>
                </a:lnTo>
                <a:cubicBezTo>
                  <a:pt x="63" y="410"/>
                  <a:pt x="156" y="488"/>
                  <a:pt x="269" y="488"/>
                </a:cubicBezTo>
                <a:cubicBezTo>
                  <a:pt x="405" y="488"/>
                  <a:pt x="513" y="376"/>
                  <a:pt x="513" y="244"/>
                </a:cubicBezTo>
                <a:cubicBezTo>
                  <a:pt x="513" y="112"/>
                  <a:pt x="400" y="0"/>
                  <a:pt x="269" y="0"/>
                </a:cubicBezTo>
                <a:close/>
                <a:moveTo>
                  <a:pt x="229" y="127"/>
                </a:moveTo>
                <a:lnTo>
                  <a:pt x="229" y="259"/>
                </a:lnTo>
                <a:lnTo>
                  <a:pt x="352" y="332"/>
                </a:lnTo>
                <a:lnTo>
                  <a:pt x="371" y="298"/>
                </a:lnTo>
                <a:lnTo>
                  <a:pt x="269" y="234"/>
                </a:lnTo>
                <a:lnTo>
                  <a:pt x="269" y="127"/>
                </a:lnTo>
                <a:lnTo>
                  <a:pt x="229" y="1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s-ES" dirty="0"/>
          </a:p>
        </p:txBody>
      </p:sp>
      <p:grpSp>
        <p:nvGrpSpPr>
          <p:cNvPr id="27" name="Group 32"/>
          <p:cNvGrpSpPr/>
          <p:nvPr/>
        </p:nvGrpSpPr>
        <p:grpSpPr>
          <a:xfrm>
            <a:off x="3621005" y="2423694"/>
            <a:ext cx="2717517" cy="2565104"/>
            <a:chOff x="736801" y="2682894"/>
            <a:chExt cx="2717517" cy="2565104"/>
          </a:xfrm>
        </p:grpSpPr>
        <p:sp>
          <p:nvSpPr>
            <p:cNvPr id="28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2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4" name="Rectangle 18"/>
            <p:cNvSpPr/>
            <p:nvPr/>
          </p:nvSpPr>
          <p:spPr>
            <a:xfrm>
              <a:off x="736801" y="3716241"/>
              <a:ext cx="2159566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Solución propuesta</a:t>
              </a:r>
              <a:endParaRPr lang="es-ES" dirty="0">
                <a:solidFill>
                  <a:schemeClr val="accent5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6" name="Rectangle 19"/>
            <p:cNvSpPr/>
            <p:nvPr/>
          </p:nvSpPr>
          <p:spPr>
            <a:xfrm>
              <a:off x="736802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CEPER 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PER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PGD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021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Nube 35"/>
          <p:cNvSpPr/>
          <p:nvPr/>
        </p:nvSpPr>
        <p:spPr>
          <a:xfrm>
            <a:off x="6964627" y="493776"/>
            <a:ext cx="5023157" cy="5837990"/>
          </a:xfrm>
          <a:prstGeom prst="cloud">
            <a:avLst/>
          </a:prstGeom>
          <a:noFill/>
          <a:ln>
            <a:solidFill>
              <a:schemeClr val="tx1"/>
            </a:solidFill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962025" y="573087"/>
            <a:ext cx="5466484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Objetivos</a:t>
            </a:r>
            <a:endParaRPr lang="es-ES" sz="6600" dirty="0">
              <a:solidFill>
                <a:schemeClr val="accent2"/>
              </a:solidFill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655782" y="2065053"/>
            <a:ext cx="48031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Monitorización de un jardín / explotación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 smtClean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Despliegue de red inalámbrica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 smtClean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Sencillez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 smtClean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Escalabilidad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 smtClean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Implicaciones: limitaciones</a:t>
            </a:r>
            <a:endParaRPr lang="es-ES" sz="2000" dirty="0">
              <a:solidFill>
                <a:schemeClr val="tx2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08221" y="6257877"/>
            <a:ext cx="419009" cy="4190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1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1" name="Oval 9"/>
          <p:cNvSpPr/>
          <p:nvPr/>
        </p:nvSpPr>
        <p:spPr>
          <a:xfrm>
            <a:off x="2901449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2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8" name="Oval 9"/>
          <p:cNvSpPr/>
          <p:nvPr/>
        </p:nvSpPr>
        <p:spPr>
          <a:xfrm>
            <a:off x="5294677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sp>
        <p:nvSpPr>
          <p:cNvPr id="19" name="Oval 9"/>
          <p:cNvSpPr/>
          <p:nvPr/>
        </p:nvSpPr>
        <p:spPr>
          <a:xfrm>
            <a:off x="7692365" y="6257877"/>
            <a:ext cx="419009" cy="419007"/>
          </a:xfrm>
          <a:prstGeom prst="ellipse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4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20" name="Rectangle 18"/>
          <p:cNvSpPr/>
          <p:nvPr/>
        </p:nvSpPr>
        <p:spPr>
          <a:xfrm>
            <a:off x="912840" y="6341002"/>
            <a:ext cx="824265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1"/>
                </a:solidFill>
                <a:latin typeface="Roboto Medium" charset="0"/>
                <a:ea typeface="Roboto Medium" charset="0"/>
                <a:cs typeface="Roboto Medium" charset="0"/>
              </a:rPr>
              <a:t>Objetivos</a:t>
            </a:r>
            <a:endParaRPr lang="es-ES" sz="1200" dirty="0">
              <a:solidFill>
                <a:schemeClr val="accent1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21" name="Rectangle 18"/>
          <p:cNvSpPr/>
          <p:nvPr/>
        </p:nvSpPr>
        <p:spPr>
          <a:xfrm>
            <a:off x="3280912" y="6359474"/>
            <a:ext cx="909223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Protocolos</a:t>
            </a:r>
            <a:endParaRPr lang="es-ES" sz="1200" dirty="0">
              <a:solidFill>
                <a:schemeClr val="accent5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22" name="Rectangle 22"/>
          <p:cNvSpPr/>
          <p:nvPr/>
        </p:nvSpPr>
        <p:spPr>
          <a:xfrm>
            <a:off x="5698708" y="6341002"/>
            <a:ext cx="1709122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Nodos implementados</a:t>
            </a:r>
            <a:endParaRPr lang="es-ES" sz="1200" dirty="0">
              <a:solidFill>
                <a:schemeClr val="accent5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23" name="Rectangle 25"/>
          <p:cNvSpPr/>
          <p:nvPr/>
        </p:nvSpPr>
        <p:spPr>
          <a:xfrm>
            <a:off x="8123458" y="6331766"/>
            <a:ext cx="1103187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Conclusiones</a:t>
            </a:r>
            <a:endParaRPr lang="es-ES" sz="1200" dirty="0">
              <a:solidFill>
                <a:schemeClr val="accent2">
                  <a:lumMod val="10000"/>
                  <a:lumOff val="9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pic>
        <p:nvPicPr>
          <p:cNvPr id="1026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9898276" y="1700784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8111374" y="1231392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8843668" y="2809918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10462156" y="3536341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7339886" y="3461489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8901021" y="4363929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lipse 3"/>
          <p:cNvSpPr/>
          <p:nvPr/>
        </p:nvSpPr>
        <p:spPr>
          <a:xfrm>
            <a:off x="6964627" y="2273245"/>
            <a:ext cx="612648" cy="6126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</a:t>
            </a:r>
            <a:endParaRPr lang="es-ES" dirty="0"/>
          </a:p>
        </p:txBody>
      </p:sp>
      <p:sp>
        <p:nvSpPr>
          <p:cNvPr id="29" name="Elipse 28"/>
          <p:cNvSpPr/>
          <p:nvPr/>
        </p:nvSpPr>
        <p:spPr>
          <a:xfrm>
            <a:off x="8795670" y="1943209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0" name="Elipse 29"/>
          <p:cNvSpPr/>
          <p:nvPr/>
        </p:nvSpPr>
        <p:spPr>
          <a:xfrm>
            <a:off x="10582572" y="2475008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1" name="Elipse 30"/>
          <p:cNvSpPr/>
          <p:nvPr/>
        </p:nvSpPr>
        <p:spPr>
          <a:xfrm>
            <a:off x="9483573" y="3640899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11118338" y="4363929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3" name="Elipse 32"/>
          <p:cNvSpPr/>
          <p:nvPr/>
        </p:nvSpPr>
        <p:spPr>
          <a:xfrm>
            <a:off x="7938888" y="4406258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4" name="Elipse 33"/>
          <p:cNvSpPr/>
          <p:nvPr/>
        </p:nvSpPr>
        <p:spPr>
          <a:xfrm>
            <a:off x="9585317" y="5345893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5" name="Nube 4"/>
          <p:cNvSpPr/>
          <p:nvPr/>
        </p:nvSpPr>
        <p:spPr>
          <a:xfrm>
            <a:off x="5246868" y="3285651"/>
            <a:ext cx="1749508" cy="1205729"/>
          </a:xfrm>
          <a:prstGeom prst="cloud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IP</a:t>
            </a:r>
            <a:endParaRPr lang="es-ES" dirty="0"/>
          </a:p>
        </p:txBody>
      </p:sp>
      <p:sp>
        <p:nvSpPr>
          <p:cNvPr id="6" name="Elipse 5"/>
          <p:cNvSpPr/>
          <p:nvPr/>
        </p:nvSpPr>
        <p:spPr>
          <a:xfrm>
            <a:off x="4315968" y="4652013"/>
            <a:ext cx="813309" cy="8133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ES" dirty="0"/>
          </a:p>
        </p:txBody>
      </p:sp>
      <p:cxnSp>
        <p:nvCxnSpPr>
          <p:cNvPr id="8" name="Conector recto 7"/>
          <p:cNvCxnSpPr/>
          <p:nvPr/>
        </p:nvCxnSpPr>
        <p:spPr>
          <a:xfrm flipV="1">
            <a:off x="5032684" y="4347339"/>
            <a:ext cx="304325" cy="3046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/>
          <p:cNvCxnSpPr/>
          <p:nvPr/>
        </p:nvCxnSpPr>
        <p:spPr>
          <a:xfrm flipV="1">
            <a:off x="6725361" y="2939415"/>
            <a:ext cx="304325" cy="304674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957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/>
          <p:cNvCxnSpPr>
            <a:endCxn id="25" idx="2"/>
          </p:cNvCxnSpPr>
          <p:nvPr/>
        </p:nvCxnSpPr>
        <p:spPr>
          <a:xfrm>
            <a:off x="0" y="2766187"/>
            <a:ext cx="9303018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s-ES" smtClean="0"/>
              <a:pPr/>
              <a:t>5</a:t>
            </a:fld>
            <a:endParaRPr lang="es-ES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62025" y="573087"/>
            <a:ext cx="2279939" cy="983019"/>
          </a:xfrm>
          <a:prstGeom prst="rect">
            <a:avLst/>
          </a:prstGeom>
        </p:spPr>
        <p:txBody>
          <a:bodyPr/>
          <a:lstStyle/>
          <a:p>
            <a:r>
              <a:rPr lang="es-ES" sz="6600" dirty="0" smtClean="0">
                <a:solidFill>
                  <a:schemeClr val="accent2"/>
                </a:solidFill>
              </a:rPr>
              <a:t>índice</a:t>
            </a:r>
            <a:endParaRPr lang="es-ES" sz="6600" dirty="0">
              <a:solidFill>
                <a:schemeClr val="accent2"/>
              </a:solidFill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962025" y="2423694"/>
            <a:ext cx="1146468" cy="1402679"/>
            <a:chOff x="736801" y="2682894"/>
            <a:chExt cx="1146468" cy="1402679"/>
          </a:xfrm>
        </p:grpSpPr>
        <p:sp>
          <p:nvSpPr>
            <p:cNvPr id="10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1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36801" y="3716241"/>
              <a:ext cx="1146468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Objetivos</a:t>
              </a:r>
              <a:endParaRPr lang="es-ES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</p:grpSp>
      <p:sp>
        <p:nvSpPr>
          <p:cNvPr id="22" name="Freeform 5"/>
          <p:cNvSpPr>
            <a:spLocks noChangeArrowheads="1"/>
          </p:cNvSpPr>
          <p:nvPr/>
        </p:nvSpPr>
        <p:spPr bwMode="auto">
          <a:xfrm>
            <a:off x="3826610" y="2636318"/>
            <a:ext cx="273780" cy="259738"/>
          </a:xfrm>
          <a:custGeom>
            <a:avLst/>
            <a:gdLst>
              <a:gd name="T0" fmla="*/ 269 w 514"/>
              <a:gd name="T1" fmla="*/ 0 h 489"/>
              <a:gd name="T2" fmla="*/ 59 w 514"/>
              <a:gd name="T3" fmla="*/ 122 h 489"/>
              <a:gd name="T4" fmla="*/ 0 w 514"/>
              <a:gd name="T5" fmla="*/ 63 h 489"/>
              <a:gd name="T6" fmla="*/ 0 w 514"/>
              <a:gd name="T7" fmla="*/ 230 h 489"/>
              <a:gd name="T8" fmla="*/ 166 w 514"/>
              <a:gd name="T9" fmla="*/ 230 h 489"/>
              <a:gd name="T10" fmla="*/ 98 w 514"/>
              <a:gd name="T11" fmla="*/ 161 h 489"/>
              <a:gd name="T12" fmla="*/ 269 w 514"/>
              <a:gd name="T13" fmla="*/ 54 h 489"/>
              <a:gd name="T14" fmla="*/ 459 w 514"/>
              <a:gd name="T15" fmla="*/ 244 h 489"/>
              <a:gd name="T16" fmla="*/ 269 w 514"/>
              <a:gd name="T17" fmla="*/ 435 h 489"/>
              <a:gd name="T18" fmla="*/ 88 w 514"/>
              <a:gd name="T19" fmla="*/ 308 h 489"/>
              <a:gd name="T20" fmla="*/ 34 w 514"/>
              <a:gd name="T21" fmla="*/ 308 h 489"/>
              <a:gd name="T22" fmla="*/ 269 w 514"/>
              <a:gd name="T23" fmla="*/ 488 h 489"/>
              <a:gd name="T24" fmla="*/ 513 w 514"/>
              <a:gd name="T25" fmla="*/ 244 h 489"/>
              <a:gd name="T26" fmla="*/ 269 w 514"/>
              <a:gd name="T27" fmla="*/ 0 h 489"/>
              <a:gd name="T28" fmla="*/ 229 w 514"/>
              <a:gd name="T29" fmla="*/ 127 h 489"/>
              <a:gd name="T30" fmla="*/ 229 w 514"/>
              <a:gd name="T31" fmla="*/ 259 h 489"/>
              <a:gd name="T32" fmla="*/ 352 w 514"/>
              <a:gd name="T33" fmla="*/ 332 h 489"/>
              <a:gd name="T34" fmla="*/ 371 w 514"/>
              <a:gd name="T35" fmla="*/ 298 h 489"/>
              <a:gd name="T36" fmla="*/ 269 w 514"/>
              <a:gd name="T37" fmla="*/ 234 h 489"/>
              <a:gd name="T38" fmla="*/ 269 w 514"/>
              <a:gd name="T39" fmla="*/ 127 h 489"/>
              <a:gd name="T40" fmla="*/ 229 w 514"/>
              <a:gd name="T41" fmla="*/ 127 h 4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4" h="489">
                <a:moveTo>
                  <a:pt x="269" y="0"/>
                </a:moveTo>
                <a:cubicBezTo>
                  <a:pt x="181" y="0"/>
                  <a:pt x="102" y="49"/>
                  <a:pt x="59" y="122"/>
                </a:cubicBezTo>
                <a:lnTo>
                  <a:pt x="0" y="63"/>
                </a:lnTo>
                <a:lnTo>
                  <a:pt x="0" y="230"/>
                </a:lnTo>
                <a:lnTo>
                  <a:pt x="166" y="230"/>
                </a:lnTo>
                <a:lnTo>
                  <a:pt x="98" y="161"/>
                </a:lnTo>
                <a:cubicBezTo>
                  <a:pt x="127" y="98"/>
                  <a:pt x="195" y="54"/>
                  <a:pt x="269" y="54"/>
                </a:cubicBezTo>
                <a:cubicBezTo>
                  <a:pt x="376" y="54"/>
                  <a:pt x="459" y="139"/>
                  <a:pt x="459" y="244"/>
                </a:cubicBezTo>
                <a:cubicBezTo>
                  <a:pt x="459" y="349"/>
                  <a:pt x="376" y="435"/>
                  <a:pt x="269" y="435"/>
                </a:cubicBezTo>
                <a:cubicBezTo>
                  <a:pt x="186" y="435"/>
                  <a:pt x="117" y="381"/>
                  <a:pt x="88" y="308"/>
                </a:cubicBezTo>
                <a:lnTo>
                  <a:pt x="34" y="308"/>
                </a:lnTo>
                <a:cubicBezTo>
                  <a:pt x="63" y="410"/>
                  <a:pt x="156" y="488"/>
                  <a:pt x="269" y="488"/>
                </a:cubicBezTo>
                <a:cubicBezTo>
                  <a:pt x="405" y="488"/>
                  <a:pt x="513" y="376"/>
                  <a:pt x="513" y="244"/>
                </a:cubicBezTo>
                <a:cubicBezTo>
                  <a:pt x="513" y="112"/>
                  <a:pt x="400" y="0"/>
                  <a:pt x="269" y="0"/>
                </a:cubicBezTo>
                <a:close/>
                <a:moveTo>
                  <a:pt x="229" y="127"/>
                </a:moveTo>
                <a:lnTo>
                  <a:pt x="229" y="259"/>
                </a:lnTo>
                <a:lnTo>
                  <a:pt x="352" y="332"/>
                </a:lnTo>
                <a:lnTo>
                  <a:pt x="371" y="298"/>
                </a:lnTo>
                <a:lnTo>
                  <a:pt x="269" y="234"/>
                </a:lnTo>
                <a:lnTo>
                  <a:pt x="269" y="127"/>
                </a:lnTo>
                <a:lnTo>
                  <a:pt x="229" y="1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s-ES" dirty="0"/>
          </a:p>
        </p:txBody>
      </p:sp>
      <p:grpSp>
        <p:nvGrpSpPr>
          <p:cNvPr id="27" name="Group 32"/>
          <p:cNvGrpSpPr/>
          <p:nvPr/>
        </p:nvGrpSpPr>
        <p:grpSpPr>
          <a:xfrm>
            <a:off x="3621005" y="2423694"/>
            <a:ext cx="2717517" cy="2565104"/>
            <a:chOff x="736801" y="2682894"/>
            <a:chExt cx="2717517" cy="2565104"/>
          </a:xfrm>
        </p:grpSpPr>
        <p:sp>
          <p:nvSpPr>
            <p:cNvPr id="28" name="Oval 9"/>
            <p:cNvSpPr/>
            <p:nvPr/>
          </p:nvSpPr>
          <p:spPr>
            <a:xfrm>
              <a:off x="736801" y="2682894"/>
              <a:ext cx="684988" cy="68498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2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4" name="Rectangle 18"/>
            <p:cNvSpPr/>
            <p:nvPr/>
          </p:nvSpPr>
          <p:spPr>
            <a:xfrm>
              <a:off x="736801" y="3716241"/>
              <a:ext cx="1274708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4"/>
                  </a:solidFill>
                  <a:latin typeface="Roboto Medium" charset="0"/>
                  <a:ea typeface="Roboto Medium" charset="0"/>
                  <a:cs typeface="Roboto Medium" charset="0"/>
                </a:rPr>
                <a:t>Protocolos</a:t>
              </a:r>
              <a:endParaRPr lang="es-ES" dirty="0">
                <a:solidFill>
                  <a:schemeClr val="accent4"/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6" name="Rectangle 19"/>
            <p:cNvSpPr/>
            <p:nvPr/>
          </p:nvSpPr>
          <p:spPr>
            <a:xfrm>
              <a:off x="736802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CEPER</a:t>
              </a: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PER</a:t>
              </a: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endParaRPr lang="es-E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/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PGD</a:t>
              </a:r>
            </a:p>
          </p:txBody>
        </p:sp>
      </p:grpSp>
      <p:grpSp>
        <p:nvGrpSpPr>
          <p:cNvPr id="24" name="Group 30"/>
          <p:cNvGrpSpPr/>
          <p:nvPr/>
        </p:nvGrpSpPr>
        <p:grpSpPr>
          <a:xfrm>
            <a:off x="6471248" y="2423694"/>
            <a:ext cx="2717516" cy="2380438"/>
            <a:chOff x="6625213" y="2682894"/>
            <a:chExt cx="2717516" cy="2380438"/>
          </a:xfrm>
        </p:grpSpPr>
        <p:sp>
          <p:nvSpPr>
            <p:cNvPr id="32" name="Oval 11"/>
            <p:cNvSpPr/>
            <p:nvPr/>
          </p:nvSpPr>
          <p:spPr>
            <a:xfrm>
              <a:off x="6625213" y="2682894"/>
              <a:ext cx="684986" cy="684986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3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7" name="Rectangle 22"/>
            <p:cNvSpPr/>
            <p:nvPr/>
          </p:nvSpPr>
          <p:spPr>
            <a:xfrm>
              <a:off x="6625213" y="3716241"/>
              <a:ext cx="2480166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5">
                      <a:lumMod val="20000"/>
                      <a:lumOff val="8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Nodos implementados</a:t>
              </a:r>
              <a:endParaRPr lang="es-ES" dirty="0">
                <a:solidFill>
                  <a:schemeClr val="accent5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38" name="Rectangle 28"/>
            <p:cNvSpPr/>
            <p:nvPr/>
          </p:nvSpPr>
          <p:spPr>
            <a:xfrm>
              <a:off x="6625213" y="4232335"/>
              <a:ext cx="271751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Nodos Pasarela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Nodo Sensor</a:t>
              </a:r>
            </a:p>
            <a:p>
              <a:pPr marL="380990" indent="-380990">
                <a:buClr>
                  <a:schemeClr val="accent4">
                    <a:lumMod val="20000"/>
                    <a:lumOff val="8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</p:txBody>
        </p:sp>
      </p:grpSp>
      <p:grpSp>
        <p:nvGrpSpPr>
          <p:cNvPr id="39" name="Group 5"/>
          <p:cNvGrpSpPr/>
          <p:nvPr/>
        </p:nvGrpSpPr>
        <p:grpSpPr>
          <a:xfrm>
            <a:off x="9303018" y="2423694"/>
            <a:ext cx="2717516" cy="2565104"/>
            <a:chOff x="9569418" y="2682894"/>
            <a:chExt cx="2717516" cy="2565104"/>
          </a:xfrm>
        </p:grpSpPr>
        <p:sp>
          <p:nvSpPr>
            <p:cNvPr id="40" name="Oval 24"/>
            <p:cNvSpPr/>
            <p:nvPr/>
          </p:nvSpPr>
          <p:spPr>
            <a:xfrm>
              <a:off x="9569418" y="2682894"/>
              <a:ext cx="684986" cy="684986"/>
            </a:xfrm>
            <a:prstGeom prst="ellipse">
              <a:avLst/>
            </a:prstGeom>
            <a:solidFill>
              <a:schemeClr val="accent2">
                <a:lumMod val="10000"/>
                <a:lumOff val="9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 smtClean="0">
                  <a:latin typeface="Roboto Medium" charset="0"/>
                  <a:ea typeface="Roboto Medium" charset="0"/>
                  <a:cs typeface="Roboto Medium" charset="0"/>
                </a:rPr>
                <a:t>4</a:t>
              </a:r>
              <a:endParaRPr lang="es-ES" sz="2400" dirty="0"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41" name="Rectangle 25"/>
            <p:cNvSpPr/>
            <p:nvPr/>
          </p:nvSpPr>
          <p:spPr>
            <a:xfrm>
              <a:off x="9569418" y="3716241"/>
              <a:ext cx="1569660" cy="369332"/>
            </a:xfrm>
            <a:prstGeom prst="rect">
              <a:avLst/>
            </a:prstGeom>
          </p:spPr>
          <p:txBody>
            <a:bodyPr wrap="none" lIns="91440">
              <a:spAutoFit/>
            </a:bodyPr>
            <a:lstStyle/>
            <a:p>
              <a:r>
                <a:rPr lang="es-ES" dirty="0" smtClean="0">
                  <a:solidFill>
                    <a:schemeClr val="accent2">
                      <a:lumMod val="10000"/>
                      <a:lumOff val="90000"/>
                    </a:schemeClr>
                  </a:solidFill>
                  <a:latin typeface="Roboto Medium" charset="0"/>
                  <a:ea typeface="Roboto Medium" charset="0"/>
                  <a:cs typeface="Roboto Medium" charset="0"/>
                </a:rPr>
                <a:t>Conclusiones</a:t>
              </a:r>
              <a:endParaRPr lang="es-ES" dirty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endParaRPr>
            </a:p>
          </p:txBody>
        </p:sp>
        <p:sp>
          <p:nvSpPr>
            <p:cNvPr id="42" name="Rectangle 29"/>
            <p:cNvSpPr/>
            <p:nvPr/>
          </p:nvSpPr>
          <p:spPr>
            <a:xfrm>
              <a:off x="9569418" y="4232335"/>
              <a:ext cx="2717516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Resultados</a:t>
              </a: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Demo</a:t>
              </a: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endParaRPr lang="es-ES" sz="1200" dirty="0" smtClean="0">
                <a:solidFill>
                  <a:schemeClr val="bg1">
                    <a:lumMod val="75000"/>
                  </a:schemeClr>
                </a:solidFill>
                <a:latin typeface="Roboto Light" charset="0"/>
                <a:ea typeface="Roboto Light" charset="0"/>
                <a:cs typeface="Roboto Light" charset="0"/>
              </a:endParaRPr>
            </a:p>
            <a:p>
              <a:pPr marL="380990" indent="-380990">
                <a:buClr>
                  <a:schemeClr val="accent2">
                    <a:lumMod val="10000"/>
                    <a:lumOff val="90000"/>
                  </a:schemeClr>
                </a:buClr>
                <a:buFont typeface="+mj-lt"/>
                <a:buAutoNum type="arabicPeriod"/>
              </a:pPr>
              <a:r>
                <a:rPr lang="es-ES" sz="1200" dirty="0" smtClean="0">
                  <a:solidFill>
                    <a:schemeClr val="bg1">
                      <a:lumMod val="7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rPr>
                <a:t>Mejoras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422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962024" y="573087"/>
            <a:ext cx="9968638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CEPER</a:t>
            </a:r>
            <a:endParaRPr lang="es-ES" sz="6600" dirty="0">
              <a:solidFill>
                <a:schemeClr val="accent2"/>
              </a:solidFill>
            </a:endParaRPr>
          </a:p>
        </p:txBody>
      </p:sp>
      <p:sp>
        <p:nvSpPr>
          <p:cNvPr id="8" name="Oval 9"/>
          <p:cNvSpPr/>
          <p:nvPr/>
        </p:nvSpPr>
        <p:spPr>
          <a:xfrm>
            <a:off x="508221" y="6257877"/>
            <a:ext cx="419009" cy="4190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1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Oval 9"/>
          <p:cNvSpPr/>
          <p:nvPr/>
        </p:nvSpPr>
        <p:spPr>
          <a:xfrm>
            <a:off x="2901449" y="6257877"/>
            <a:ext cx="419009" cy="4190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2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5294677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sp>
        <p:nvSpPr>
          <p:cNvPr id="11" name="Oval 9"/>
          <p:cNvSpPr/>
          <p:nvPr/>
        </p:nvSpPr>
        <p:spPr>
          <a:xfrm>
            <a:off x="7692365" y="6257877"/>
            <a:ext cx="419009" cy="419007"/>
          </a:xfrm>
          <a:prstGeom prst="ellipse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4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2" name="Rectangle 18"/>
          <p:cNvSpPr/>
          <p:nvPr/>
        </p:nvSpPr>
        <p:spPr>
          <a:xfrm>
            <a:off x="912840" y="6341002"/>
            <a:ext cx="824265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Objetivos</a:t>
            </a:r>
            <a:endParaRPr lang="es-ES" sz="1200" dirty="0">
              <a:solidFill>
                <a:schemeClr val="accent1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3" name="Rectangle 18"/>
          <p:cNvSpPr/>
          <p:nvPr/>
        </p:nvSpPr>
        <p:spPr>
          <a:xfrm>
            <a:off x="3280912" y="6359474"/>
            <a:ext cx="909223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5"/>
                </a:solidFill>
                <a:latin typeface="Roboto Medium" charset="0"/>
                <a:ea typeface="Roboto Medium" charset="0"/>
                <a:cs typeface="Roboto Medium" charset="0"/>
              </a:rPr>
              <a:t>Protocolos</a:t>
            </a:r>
            <a:endParaRPr lang="es-ES" sz="1200" dirty="0">
              <a:solidFill>
                <a:schemeClr val="accent5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4" name="Rectangle 22"/>
          <p:cNvSpPr/>
          <p:nvPr/>
        </p:nvSpPr>
        <p:spPr>
          <a:xfrm>
            <a:off x="5698708" y="6341002"/>
            <a:ext cx="1709122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Nodos implementados</a:t>
            </a:r>
            <a:endParaRPr lang="es-ES" sz="1200" dirty="0">
              <a:solidFill>
                <a:schemeClr val="accent5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5" name="Rectangle 25"/>
          <p:cNvSpPr/>
          <p:nvPr/>
        </p:nvSpPr>
        <p:spPr>
          <a:xfrm>
            <a:off x="8123458" y="6331766"/>
            <a:ext cx="1103187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Conclusiones</a:t>
            </a:r>
            <a:endParaRPr lang="es-ES" sz="1200" dirty="0">
              <a:solidFill>
                <a:schemeClr val="accent2">
                  <a:lumMod val="10000"/>
                  <a:lumOff val="9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655781" y="1886731"/>
            <a:ext cx="59851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Funciones de enrutamiento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Hace uso del PER</a:t>
            </a:r>
            <a:endParaRPr lang="es-ES" sz="20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Tipos de mensajes: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Descubrir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Anunciar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Asociar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ACK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Configurar</a:t>
            </a:r>
            <a:endParaRPr lang="es-ES" sz="2000" dirty="0">
              <a:solidFill>
                <a:schemeClr val="tx2"/>
              </a:solidFill>
            </a:endParaRPr>
          </a:p>
        </p:txBody>
      </p:sp>
      <p:graphicFrame>
        <p:nvGraphicFramePr>
          <p:cNvPr id="18" name="Tabla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54262"/>
              </p:ext>
            </p:extLst>
          </p:nvPr>
        </p:nvGraphicFramePr>
        <p:xfrm>
          <a:off x="623611" y="4593506"/>
          <a:ext cx="6173428" cy="6592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8245">
                  <a:extLst>
                    <a:ext uri="{9D8B030D-6E8A-4147-A177-3AD203B41FA5}">
                      <a16:colId xmlns:a16="http://schemas.microsoft.com/office/drawing/2014/main" val="2682876854"/>
                    </a:ext>
                  </a:extLst>
                </a:gridCol>
                <a:gridCol w="1072028">
                  <a:extLst>
                    <a:ext uri="{9D8B030D-6E8A-4147-A177-3AD203B41FA5}">
                      <a16:colId xmlns:a16="http://schemas.microsoft.com/office/drawing/2014/main" val="1771995530"/>
                    </a:ext>
                  </a:extLst>
                </a:gridCol>
                <a:gridCol w="1261723">
                  <a:extLst>
                    <a:ext uri="{9D8B030D-6E8A-4147-A177-3AD203B41FA5}">
                      <a16:colId xmlns:a16="http://schemas.microsoft.com/office/drawing/2014/main" val="1291196396"/>
                    </a:ext>
                  </a:extLst>
                </a:gridCol>
                <a:gridCol w="872158">
                  <a:extLst>
                    <a:ext uri="{9D8B030D-6E8A-4147-A177-3AD203B41FA5}">
                      <a16:colId xmlns:a16="http://schemas.microsoft.com/office/drawing/2014/main" val="3029091885"/>
                    </a:ext>
                  </a:extLst>
                </a:gridCol>
                <a:gridCol w="921581">
                  <a:extLst>
                    <a:ext uri="{9D8B030D-6E8A-4147-A177-3AD203B41FA5}">
                      <a16:colId xmlns:a16="http://schemas.microsoft.com/office/drawing/2014/main" val="3240875400"/>
                    </a:ext>
                  </a:extLst>
                </a:gridCol>
                <a:gridCol w="1027693">
                  <a:extLst>
                    <a:ext uri="{9D8B030D-6E8A-4147-A177-3AD203B41FA5}">
                      <a16:colId xmlns:a16="http://schemas.microsoft.com/office/drawing/2014/main" val="2776124945"/>
                    </a:ext>
                  </a:extLst>
                </a:gridCol>
              </a:tblGrid>
              <a:tr h="65921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TIPO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(1 byte)</a:t>
                      </a:r>
                      <a:endParaRPr lang="es-E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NSALTO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(1 byte)</a:t>
                      </a:r>
                      <a:endParaRPr lang="es-E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PASARELA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(1 bytes)</a:t>
                      </a:r>
                      <a:endParaRPr lang="es-E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ID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(1 byte)</a:t>
                      </a:r>
                      <a:endParaRPr lang="es-E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LONG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(1 byte)</a:t>
                      </a:r>
                      <a:endParaRPr lang="es-E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CONF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(LONG bytes)</a:t>
                      </a:r>
                      <a:endParaRPr lang="es-E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8471744"/>
                  </a:ext>
                </a:extLst>
              </a:tr>
            </a:tbl>
          </a:graphicData>
        </a:graphic>
      </p:graphicFrame>
      <p:sp>
        <p:nvSpPr>
          <p:cNvPr id="20" name="Nube 19"/>
          <p:cNvSpPr/>
          <p:nvPr/>
        </p:nvSpPr>
        <p:spPr>
          <a:xfrm>
            <a:off x="6964627" y="493776"/>
            <a:ext cx="5023157" cy="5837990"/>
          </a:xfrm>
          <a:prstGeom prst="cloud">
            <a:avLst/>
          </a:prstGeom>
          <a:noFill/>
          <a:ln>
            <a:solidFill>
              <a:schemeClr val="tx1"/>
            </a:solidFill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21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9898276" y="1700784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8111374" y="1231392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8843668" y="2809918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10462156" y="3536341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7339886" y="3461489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onjunto de arbol simple | Vector Grati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38" b="30247"/>
          <a:stretch/>
        </p:blipFill>
        <p:spPr bwMode="auto">
          <a:xfrm>
            <a:off x="8901021" y="4363929"/>
            <a:ext cx="898481" cy="111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Elipse 27"/>
          <p:cNvSpPr/>
          <p:nvPr/>
        </p:nvSpPr>
        <p:spPr>
          <a:xfrm>
            <a:off x="7047045" y="2364207"/>
            <a:ext cx="612648" cy="6126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</a:t>
            </a:r>
            <a:endParaRPr lang="es-ES" dirty="0"/>
          </a:p>
        </p:txBody>
      </p:sp>
      <p:sp>
        <p:nvSpPr>
          <p:cNvPr id="29" name="Elipse 28"/>
          <p:cNvSpPr/>
          <p:nvPr/>
        </p:nvSpPr>
        <p:spPr>
          <a:xfrm>
            <a:off x="8795670" y="1943209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0" name="Elipse 29"/>
          <p:cNvSpPr/>
          <p:nvPr/>
        </p:nvSpPr>
        <p:spPr>
          <a:xfrm>
            <a:off x="10582572" y="2475008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1" name="Elipse 30"/>
          <p:cNvSpPr/>
          <p:nvPr/>
        </p:nvSpPr>
        <p:spPr>
          <a:xfrm>
            <a:off x="9483573" y="3640899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11118338" y="4363929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3" name="Elipse 32"/>
          <p:cNvSpPr/>
          <p:nvPr/>
        </p:nvSpPr>
        <p:spPr>
          <a:xfrm>
            <a:off x="7938888" y="4406258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4" name="Elipse 33"/>
          <p:cNvSpPr/>
          <p:nvPr/>
        </p:nvSpPr>
        <p:spPr>
          <a:xfrm>
            <a:off x="9585317" y="5345893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35" name="Nube 34"/>
          <p:cNvSpPr/>
          <p:nvPr/>
        </p:nvSpPr>
        <p:spPr>
          <a:xfrm>
            <a:off x="5246868" y="3285651"/>
            <a:ext cx="1749508" cy="1205729"/>
          </a:xfrm>
          <a:prstGeom prst="cloud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IP</a:t>
            </a:r>
            <a:endParaRPr lang="es-ES" dirty="0"/>
          </a:p>
        </p:txBody>
      </p:sp>
      <p:sp>
        <p:nvSpPr>
          <p:cNvPr id="36" name="Elipse 35"/>
          <p:cNvSpPr/>
          <p:nvPr/>
        </p:nvSpPr>
        <p:spPr>
          <a:xfrm>
            <a:off x="4509926" y="2038718"/>
            <a:ext cx="813309" cy="81330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</a:t>
            </a:r>
            <a:endParaRPr lang="es-ES" dirty="0"/>
          </a:p>
        </p:txBody>
      </p:sp>
      <p:cxnSp>
        <p:nvCxnSpPr>
          <p:cNvPr id="37" name="Conector recto 36"/>
          <p:cNvCxnSpPr/>
          <p:nvPr/>
        </p:nvCxnSpPr>
        <p:spPr>
          <a:xfrm flipH="1" flipV="1">
            <a:off x="5345271" y="2805783"/>
            <a:ext cx="428329" cy="377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/>
          <p:cNvCxnSpPr/>
          <p:nvPr/>
        </p:nvCxnSpPr>
        <p:spPr>
          <a:xfrm flipV="1">
            <a:off x="6725361" y="2939415"/>
            <a:ext cx="304325" cy="304674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00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0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Elipse 2"/>
          <p:cNvSpPr/>
          <p:nvPr/>
        </p:nvSpPr>
        <p:spPr>
          <a:xfrm>
            <a:off x="1244547" y="2571051"/>
            <a:ext cx="612648" cy="6126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</a:t>
            </a:r>
            <a:endParaRPr lang="es-ES" dirty="0"/>
          </a:p>
        </p:txBody>
      </p:sp>
      <p:sp>
        <p:nvSpPr>
          <p:cNvPr id="4" name="Elipse 3"/>
          <p:cNvSpPr/>
          <p:nvPr/>
        </p:nvSpPr>
        <p:spPr>
          <a:xfrm>
            <a:off x="3766470" y="1044272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5" name="Elipse 4"/>
          <p:cNvSpPr/>
          <p:nvPr/>
        </p:nvSpPr>
        <p:spPr>
          <a:xfrm>
            <a:off x="7808892" y="1623392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6" name="Elipse 5"/>
          <p:cNvSpPr/>
          <p:nvPr/>
        </p:nvSpPr>
        <p:spPr>
          <a:xfrm>
            <a:off x="5650336" y="3612068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7" name="Elipse 6"/>
          <p:cNvSpPr/>
          <p:nvPr/>
        </p:nvSpPr>
        <p:spPr>
          <a:xfrm>
            <a:off x="10728584" y="3183699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8" name="Elipse 7"/>
          <p:cNvSpPr/>
          <p:nvPr/>
        </p:nvSpPr>
        <p:spPr>
          <a:xfrm>
            <a:off x="3034949" y="5026842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9" name="Elipse 8"/>
          <p:cNvSpPr/>
          <p:nvPr/>
        </p:nvSpPr>
        <p:spPr>
          <a:xfrm>
            <a:off x="7652343" y="5979911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13" name="Arco 12"/>
          <p:cNvSpPr/>
          <p:nvPr/>
        </p:nvSpPr>
        <p:spPr>
          <a:xfrm rot="900000">
            <a:off x="266973" y="1622008"/>
            <a:ext cx="2567796" cy="2567796"/>
          </a:xfrm>
          <a:prstGeom prst="arc">
            <a:avLst>
              <a:gd name="adj1" fmla="val 17460161"/>
              <a:gd name="adj2" fmla="val 3836526"/>
            </a:avLst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Arco 13"/>
          <p:cNvSpPr/>
          <p:nvPr/>
        </p:nvSpPr>
        <p:spPr>
          <a:xfrm rot="900000">
            <a:off x="811974" y="2167009"/>
            <a:ext cx="1477794" cy="1477794"/>
          </a:xfrm>
          <a:prstGeom prst="arc">
            <a:avLst>
              <a:gd name="adj1" fmla="val 17153480"/>
              <a:gd name="adj2" fmla="val 4194705"/>
            </a:avLst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Arco 15"/>
          <p:cNvSpPr/>
          <p:nvPr/>
        </p:nvSpPr>
        <p:spPr>
          <a:xfrm rot="900000">
            <a:off x="-413011" y="942023"/>
            <a:ext cx="3927764" cy="3927764"/>
          </a:xfrm>
          <a:prstGeom prst="arc">
            <a:avLst>
              <a:gd name="adj1" fmla="val 17512151"/>
              <a:gd name="adj2" fmla="val 3576478"/>
            </a:avLst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Arco 16"/>
          <p:cNvSpPr/>
          <p:nvPr/>
        </p:nvSpPr>
        <p:spPr>
          <a:xfrm rot="900000">
            <a:off x="-1192400" y="162635"/>
            <a:ext cx="5486540" cy="5486540"/>
          </a:xfrm>
          <a:prstGeom prst="arc">
            <a:avLst>
              <a:gd name="adj1" fmla="val 17954829"/>
              <a:gd name="adj2" fmla="val 3443985"/>
            </a:avLst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9" name="Conector recto de flecha 18"/>
          <p:cNvCxnSpPr/>
          <p:nvPr/>
        </p:nvCxnSpPr>
        <p:spPr>
          <a:xfrm flipH="1">
            <a:off x="1930400" y="1472641"/>
            <a:ext cx="1791556" cy="11970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2" name="Conector recto de flecha 21"/>
          <p:cNvCxnSpPr/>
          <p:nvPr/>
        </p:nvCxnSpPr>
        <p:spPr>
          <a:xfrm flipV="1">
            <a:off x="1943382" y="1385530"/>
            <a:ext cx="1789776" cy="1185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>
            <a:off x="1745361" y="3262491"/>
            <a:ext cx="1264691" cy="17896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/>
          <p:nvPr/>
        </p:nvCxnSpPr>
        <p:spPr>
          <a:xfrm flipH="1" flipV="1">
            <a:off x="1857195" y="3218218"/>
            <a:ext cx="1197274" cy="1686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2" name="Arco 31"/>
          <p:cNvSpPr/>
          <p:nvPr/>
        </p:nvSpPr>
        <p:spPr>
          <a:xfrm rot="900000">
            <a:off x="2672229" y="-94136"/>
            <a:ext cx="2567796" cy="2567796"/>
          </a:xfrm>
          <a:prstGeom prst="arc">
            <a:avLst>
              <a:gd name="adj1" fmla="val 20849849"/>
              <a:gd name="adj2" fmla="val 3836526"/>
            </a:avLst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Arco 32"/>
          <p:cNvSpPr/>
          <p:nvPr/>
        </p:nvSpPr>
        <p:spPr>
          <a:xfrm rot="900000">
            <a:off x="3217230" y="450865"/>
            <a:ext cx="1477794" cy="1477794"/>
          </a:xfrm>
          <a:prstGeom prst="arc">
            <a:avLst>
              <a:gd name="adj1" fmla="val 20682911"/>
              <a:gd name="adj2" fmla="val 4194705"/>
            </a:avLst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Arco 33"/>
          <p:cNvSpPr/>
          <p:nvPr/>
        </p:nvSpPr>
        <p:spPr>
          <a:xfrm rot="900000">
            <a:off x="1992245" y="-774121"/>
            <a:ext cx="3927764" cy="3927764"/>
          </a:xfrm>
          <a:prstGeom prst="arc">
            <a:avLst>
              <a:gd name="adj1" fmla="val 21156207"/>
              <a:gd name="adj2" fmla="val 3576478"/>
            </a:avLst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Arco 34"/>
          <p:cNvSpPr/>
          <p:nvPr/>
        </p:nvSpPr>
        <p:spPr>
          <a:xfrm rot="900000">
            <a:off x="1212856" y="-1553509"/>
            <a:ext cx="5486540" cy="5486540"/>
          </a:xfrm>
          <a:prstGeom prst="arc">
            <a:avLst>
              <a:gd name="adj1" fmla="val 21177825"/>
              <a:gd name="adj2" fmla="val 3443985"/>
            </a:avLst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36" name="Conector recto de flecha 35"/>
          <p:cNvCxnSpPr/>
          <p:nvPr/>
        </p:nvCxnSpPr>
        <p:spPr>
          <a:xfrm flipH="1" flipV="1">
            <a:off x="4315107" y="1258456"/>
            <a:ext cx="3461911" cy="441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Conector recto de flecha 37"/>
          <p:cNvCxnSpPr/>
          <p:nvPr/>
        </p:nvCxnSpPr>
        <p:spPr>
          <a:xfrm>
            <a:off x="4448462" y="1385530"/>
            <a:ext cx="3268293" cy="413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2" name="Conector recto de flecha 41"/>
          <p:cNvCxnSpPr/>
          <p:nvPr/>
        </p:nvCxnSpPr>
        <p:spPr>
          <a:xfrm flipH="1" flipV="1">
            <a:off x="4147717" y="1541661"/>
            <a:ext cx="1461121" cy="2118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6" name="Conector recto de flecha 45"/>
          <p:cNvCxnSpPr/>
          <p:nvPr/>
        </p:nvCxnSpPr>
        <p:spPr>
          <a:xfrm>
            <a:off x="4212372" y="1502276"/>
            <a:ext cx="1449558" cy="2069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1" name="Conector recto de flecha 50"/>
          <p:cNvCxnSpPr/>
          <p:nvPr/>
        </p:nvCxnSpPr>
        <p:spPr>
          <a:xfrm flipH="1" flipV="1">
            <a:off x="8270484" y="2000946"/>
            <a:ext cx="2356876" cy="1182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5" name="Conector recto de flecha 54"/>
          <p:cNvCxnSpPr/>
          <p:nvPr/>
        </p:nvCxnSpPr>
        <p:spPr>
          <a:xfrm>
            <a:off x="8442960" y="1978290"/>
            <a:ext cx="2285624" cy="11205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0" name="Conector recto de flecha 59"/>
          <p:cNvCxnSpPr/>
          <p:nvPr/>
        </p:nvCxnSpPr>
        <p:spPr>
          <a:xfrm flipH="1" flipV="1">
            <a:off x="5948831" y="4117293"/>
            <a:ext cx="1561590" cy="1862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61" name="Conector recto de flecha 60"/>
          <p:cNvCxnSpPr/>
          <p:nvPr/>
        </p:nvCxnSpPr>
        <p:spPr>
          <a:xfrm>
            <a:off x="6078705" y="4057489"/>
            <a:ext cx="1573638" cy="1822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71" name="Conector recto 70"/>
          <p:cNvCxnSpPr>
            <a:stCxn id="3" idx="5"/>
            <a:endCxn id="8" idx="1"/>
          </p:cNvCxnSpPr>
          <p:nvPr/>
        </p:nvCxnSpPr>
        <p:spPr>
          <a:xfrm>
            <a:off x="1767475" y="3093979"/>
            <a:ext cx="1330207" cy="1995596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/>
          <p:cNvCxnSpPr>
            <a:stCxn id="3" idx="7"/>
            <a:endCxn id="4" idx="3"/>
          </p:cNvCxnSpPr>
          <p:nvPr/>
        </p:nvCxnSpPr>
        <p:spPr>
          <a:xfrm flipV="1">
            <a:off x="1767475" y="1409908"/>
            <a:ext cx="2061728" cy="1250863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>
            <a:stCxn id="4" idx="6"/>
            <a:endCxn id="5" idx="2"/>
          </p:cNvCxnSpPr>
          <p:nvPr/>
        </p:nvCxnSpPr>
        <p:spPr>
          <a:xfrm>
            <a:off x="4194839" y="1258457"/>
            <a:ext cx="3614053" cy="57912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>
            <a:stCxn id="4" idx="5"/>
            <a:endCxn id="6" idx="1"/>
          </p:cNvCxnSpPr>
          <p:nvPr/>
        </p:nvCxnSpPr>
        <p:spPr>
          <a:xfrm>
            <a:off x="4132106" y="1409908"/>
            <a:ext cx="1580963" cy="2264893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/>
          <p:cNvCxnSpPr>
            <a:stCxn id="6" idx="5"/>
            <a:endCxn id="9" idx="1"/>
          </p:cNvCxnSpPr>
          <p:nvPr/>
        </p:nvCxnSpPr>
        <p:spPr>
          <a:xfrm>
            <a:off x="6015972" y="3977704"/>
            <a:ext cx="1699104" cy="206494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82"/>
          <p:cNvCxnSpPr>
            <a:stCxn id="5" idx="5"/>
            <a:endCxn id="7" idx="1"/>
          </p:cNvCxnSpPr>
          <p:nvPr/>
        </p:nvCxnSpPr>
        <p:spPr>
          <a:xfrm>
            <a:off x="8174528" y="1989028"/>
            <a:ext cx="2616789" cy="1257404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/>
          <p:cNvSpPr txBox="1"/>
          <p:nvPr/>
        </p:nvSpPr>
        <p:spPr>
          <a:xfrm>
            <a:off x="2432668" y="2667449"/>
            <a:ext cx="176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Asociar</a:t>
            </a:r>
            <a:endParaRPr lang="es-ES" dirty="0"/>
          </a:p>
        </p:txBody>
      </p:sp>
      <p:sp>
        <p:nvSpPr>
          <p:cNvPr id="37" name="CuadroTexto 36"/>
          <p:cNvSpPr txBox="1"/>
          <p:nvPr/>
        </p:nvSpPr>
        <p:spPr>
          <a:xfrm>
            <a:off x="2441149" y="2670528"/>
            <a:ext cx="176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ACK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2445170" y="2684636"/>
            <a:ext cx="176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/>
              <a:t>Anunciar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7234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0"/>
                            </p:stCondLst>
                            <p:childTnLst>
                              <p:par>
                                <p:cTn id="16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5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50"/>
                            </p:stCondLst>
                            <p:childTnLst>
                              <p:par>
                                <p:cTn id="84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5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50"/>
                            </p:stCondLst>
                            <p:childTnLst>
                              <p:par>
                                <p:cTn id="96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250"/>
                            </p:stCondLst>
                            <p:childTnLst>
                              <p:par>
                                <p:cTn id="104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750"/>
                            </p:stCondLst>
                            <p:childTnLst>
                              <p:par>
                                <p:cTn id="114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19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2250"/>
                            </p:stCondLst>
                            <p:childTnLst>
                              <p:par>
                                <p:cTn id="1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2250"/>
                            </p:stCondLst>
                            <p:childTnLst>
                              <p:par>
                                <p:cTn id="12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"/>
                            </p:stCondLst>
                            <p:childTnLst>
                              <p:par>
                                <p:cTn id="130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750"/>
                            </p:stCondLst>
                            <p:childTnLst>
                              <p:par>
                                <p:cTn id="13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3000"/>
                            </p:stCondLst>
                            <p:childTnLst>
                              <p:par>
                                <p:cTn id="140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3250"/>
                            </p:stCondLst>
                            <p:childTnLst>
                              <p:par>
                                <p:cTn id="14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  <p:bldP spid="14" grpId="0" animBg="1"/>
      <p:bldP spid="14" grpId="1" animBg="1"/>
      <p:bldP spid="16" grpId="0" animBg="1"/>
      <p:bldP spid="16" grpId="1" animBg="1"/>
      <p:bldP spid="17" grpId="0" animBg="1"/>
      <p:bldP spid="17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10" grpId="0"/>
      <p:bldP spid="10" grpId="1"/>
      <p:bldP spid="37" grpId="0"/>
      <p:bldP spid="37" grpId="1"/>
      <p:bldP spid="39" grpId="0"/>
      <p:bldP spid="3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Elipse 2"/>
          <p:cNvSpPr/>
          <p:nvPr/>
        </p:nvSpPr>
        <p:spPr>
          <a:xfrm>
            <a:off x="1244547" y="2571051"/>
            <a:ext cx="612648" cy="6126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</a:t>
            </a:r>
            <a:endParaRPr lang="es-ES" dirty="0"/>
          </a:p>
        </p:txBody>
      </p:sp>
      <p:sp>
        <p:nvSpPr>
          <p:cNvPr id="4" name="Elipse 3"/>
          <p:cNvSpPr/>
          <p:nvPr/>
        </p:nvSpPr>
        <p:spPr>
          <a:xfrm>
            <a:off x="3766470" y="1044272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5" name="Elipse 4"/>
          <p:cNvSpPr/>
          <p:nvPr/>
        </p:nvSpPr>
        <p:spPr>
          <a:xfrm>
            <a:off x="7808892" y="1623392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6" name="Elipse 5"/>
          <p:cNvSpPr/>
          <p:nvPr/>
        </p:nvSpPr>
        <p:spPr>
          <a:xfrm>
            <a:off x="5650336" y="3612068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7" name="Elipse 6"/>
          <p:cNvSpPr/>
          <p:nvPr/>
        </p:nvSpPr>
        <p:spPr>
          <a:xfrm>
            <a:off x="10728584" y="3183699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8" name="Elipse 7"/>
          <p:cNvSpPr/>
          <p:nvPr/>
        </p:nvSpPr>
        <p:spPr>
          <a:xfrm>
            <a:off x="3034949" y="5026842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sp>
        <p:nvSpPr>
          <p:cNvPr id="9" name="Elipse 8"/>
          <p:cNvSpPr/>
          <p:nvPr/>
        </p:nvSpPr>
        <p:spPr>
          <a:xfrm>
            <a:off x="7652343" y="5979911"/>
            <a:ext cx="428369" cy="428369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</a:t>
            </a:r>
            <a:endParaRPr lang="es-ES" dirty="0"/>
          </a:p>
        </p:txBody>
      </p:sp>
      <p:cxnSp>
        <p:nvCxnSpPr>
          <p:cNvPr id="71" name="Conector recto 70"/>
          <p:cNvCxnSpPr>
            <a:stCxn id="3" idx="5"/>
            <a:endCxn id="8" idx="1"/>
          </p:cNvCxnSpPr>
          <p:nvPr/>
        </p:nvCxnSpPr>
        <p:spPr>
          <a:xfrm>
            <a:off x="1767475" y="3093979"/>
            <a:ext cx="1330207" cy="1995596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ector recto 72"/>
          <p:cNvCxnSpPr>
            <a:stCxn id="3" idx="7"/>
            <a:endCxn id="4" idx="3"/>
          </p:cNvCxnSpPr>
          <p:nvPr/>
        </p:nvCxnSpPr>
        <p:spPr>
          <a:xfrm flipV="1">
            <a:off x="1767475" y="1409908"/>
            <a:ext cx="2061728" cy="1250863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>
            <a:stCxn id="4" idx="6"/>
            <a:endCxn id="5" idx="2"/>
          </p:cNvCxnSpPr>
          <p:nvPr/>
        </p:nvCxnSpPr>
        <p:spPr>
          <a:xfrm>
            <a:off x="4194839" y="1258457"/>
            <a:ext cx="3614053" cy="57912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>
            <a:endCxn id="6" idx="1"/>
          </p:cNvCxnSpPr>
          <p:nvPr/>
        </p:nvCxnSpPr>
        <p:spPr>
          <a:xfrm>
            <a:off x="4069373" y="1409908"/>
            <a:ext cx="1643696" cy="2264893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/>
          <p:cNvCxnSpPr>
            <a:stCxn id="6" idx="5"/>
            <a:endCxn id="9" idx="1"/>
          </p:cNvCxnSpPr>
          <p:nvPr/>
        </p:nvCxnSpPr>
        <p:spPr>
          <a:xfrm>
            <a:off x="6015972" y="3977704"/>
            <a:ext cx="1699104" cy="2064940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ector recto 82"/>
          <p:cNvCxnSpPr>
            <a:stCxn id="5" idx="5"/>
            <a:endCxn id="7" idx="1"/>
          </p:cNvCxnSpPr>
          <p:nvPr/>
        </p:nvCxnSpPr>
        <p:spPr>
          <a:xfrm>
            <a:off x="8174528" y="1989028"/>
            <a:ext cx="2616789" cy="1257404"/>
          </a:xfrm>
          <a:prstGeom prst="line">
            <a:avLst/>
          </a:prstGeom>
          <a:ln w="25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lipse 36"/>
          <p:cNvSpPr/>
          <p:nvPr/>
        </p:nvSpPr>
        <p:spPr>
          <a:xfrm>
            <a:off x="9961406" y="5108622"/>
            <a:ext cx="612648" cy="612648"/>
          </a:xfrm>
          <a:prstGeom prst="ellipse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  <a:effectLst>
            <a:outerShdw blurRad="50800" dist="25400" dir="5400000" algn="t" rotWithShape="0">
              <a:prstClr val="black">
                <a:alpha val="30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</a:t>
            </a:r>
            <a:endParaRPr lang="es-ES" dirty="0"/>
          </a:p>
        </p:txBody>
      </p:sp>
      <p:cxnSp>
        <p:nvCxnSpPr>
          <p:cNvPr id="39" name="Conector recto 38"/>
          <p:cNvCxnSpPr>
            <a:stCxn id="7" idx="4"/>
            <a:endCxn id="37" idx="0"/>
          </p:cNvCxnSpPr>
          <p:nvPr/>
        </p:nvCxnSpPr>
        <p:spPr>
          <a:xfrm flipH="1">
            <a:off x="10267730" y="3612068"/>
            <a:ext cx="675039" cy="1496554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/>
          <p:cNvCxnSpPr>
            <a:stCxn id="9" idx="5"/>
            <a:endCxn id="37" idx="3"/>
          </p:cNvCxnSpPr>
          <p:nvPr/>
        </p:nvCxnSpPr>
        <p:spPr>
          <a:xfrm flipV="1">
            <a:off x="8017979" y="5631550"/>
            <a:ext cx="2033147" cy="713997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/>
          <p:cNvCxnSpPr>
            <a:stCxn id="9" idx="2"/>
            <a:endCxn id="6" idx="4"/>
          </p:cNvCxnSpPr>
          <p:nvPr/>
        </p:nvCxnSpPr>
        <p:spPr>
          <a:xfrm flipH="1" flipV="1">
            <a:off x="5864521" y="4040437"/>
            <a:ext cx="1787822" cy="2153659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/>
          <p:cNvCxnSpPr>
            <a:stCxn id="8" idx="6"/>
            <a:endCxn id="6" idx="3"/>
          </p:cNvCxnSpPr>
          <p:nvPr/>
        </p:nvCxnSpPr>
        <p:spPr>
          <a:xfrm flipV="1">
            <a:off x="3463318" y="3977704"/>
            <a:ext cx="2249751" cy="1263323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51"/>
          <p:cNvCxnSpPr>
            <a:stCxn id="4" idx="6"/>
            <a:endCxn id="6" idx="0"/>
          </p:cNvCxnSpPr>
          <p:nvPr/>
        </p:nvCxnSpPr>
        <p:spPr>
          <a:xfrm>
            <a:off x="4194839" y="1258457"/>
            <a:ext cx="1669682" cy="2353611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recto 55"/>
          <p:cNvCxnSpPr>
            <a:stCxn id="5" idx="4"/>
            <a:endCxn id="7" idx="2"/>
          </p:cNvCxnSpPr>
          <p:nvPr/>
        </p:nvCxnSpPr>
        <p:spPr>
          <a:xfrm>
            <a:off x="8023077" y="2051761"/>
            <a:ext cx="2705507" cy="1346123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Arco 57"/>
          <p:cNvSpPr/>
          <p:nvPr/>
        </p:nvSpPr>
        <p:spPr>
          <a:xfrm rot="14400000">
            <a:off x="8983833" y="4190402"/>
            <a:ext cx="2567796" cy="2567796"/>
          </a:xfrm>
          <a:prstGeom prst="arc">
            <a:avLst>
              <a:gd name="adj1" fmla="val 15946024"/>
              <a:gd name="adj2" fmla="val 3836526"/>
            </a:avLst>
          </a:prstGeom>
          <a:ln>
            <a:solidFill>
              <a:schemeClr val="accent2">
                <a:lumMod val="90000"/>
                <a:lumOff val="1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9" name="Arco 58"/>
          <p:cNvSpPr/>
          <p:nvPr/>
        </p:nvSpPr>
        <p:spPr>
          <a:xfrm rot="14400000">
            <a:off x="9528834" y="4735403"/>
            <a:ext cx="1477794" cy="1477794"/>
          </a:xfrm>
          <a:prstGeom prst="arc">
            <a:avLst>
              <a:gd name="adj1" fmla="val 15742955"/>
              <a:gd name="adj2" fmla="val 4194705"/>
            </a:avLst>
          </a:prstGeom>
          <a:ln>
            <a:solidFill>
              <a:schemeClr val="accent2">
                <a:lumMod val="90000"/>
                <a:lumOff val="1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2" name="Arco 61"/>
          <p:cNvSpPr/>
          <p:nvPr/>
        </p:nvSpPr>
        <p:spPr>
          <a:xfrm rot="14400000">
            <a:off x="8303849" y="3510417"/>
            <a:ext cx="3927764" cy="3927764"/>
          </a:xfrm>
          <a:prstGeom prst="arc">
            <a:avLst>
              <a:gd name="adj1" fmla="val 16000272"/>
              <a:gd name="adj2" fmla="val 3576478"/>
            </a:avLst>
          </a:prstGeom>
          <a:ln>
            <a:solidFill>
              <a:schemeClr val="accent2">
                <a:lumMod val="90000"/>
                <a:lumOff val="1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669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xit" presetSubtype="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8" grpId="1" animBg="1"/>
      <p:bldP spid="59" grpId="0" animBg="1"/>
      <p:bldP spid="59" grpId="1" animBg="1"/>
      <p:bldP spid="62" grpId="0" animBg="1"/>
      <p:bldP spid="6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6C95AE-7298-45E1-9514-94AFF5BED89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962024" y="573087"/>
            <a:ext cx="9968638" cy="98301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6600" dirty="0" smtClean="0">
                <a:solidFill>
                  <a:schemeClr val="accent2"/>
                </a:solidFill>
              </a:rPr>
              <a:t>PER</a:t>
            </a:r>
            <a:endParaRPr lang="es-ES" sz="6600" dirty="0">
              <a:solidFill>
                <a:schemeClr val="accent2"/>
              </a:solidFill>
            </a:endParaRPr>
          </a:p>
        </p:txBody>
      </p:sp>
      <p:sp>
        <p:nvSpPr>
          <p:cNvPr id="8" name="Oval 9"/>
          <p:cNvSpPr/>
          <p:nvPr/>
        </p:nvSpPr>
        <p:spPr>
          <a:xfrm>
            <a:off x="508221" y="6257877"/>
            <a:ext cx="419009" cy="419007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1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9" name="Oval 9"/>
          <p:cNvSpPr/>
          <p:nvPr/>
        </p:nvSpPr>
        <p:spPr>
          <a:xfrm>
            <a:off x="2901449" y="6257877"/>
            <a:ext cx="419009" cy="41900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2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5294677" y="6257877"/>
            <a:ext cx="419009" cy="419007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latin typeface="Roboto Medium" charset="0"/>
                <a:ea typeface="Roboto Medium" charset="0"/>
                <a:cs typeface="Roboto Medium" charset="0"/>
              </a:rPr>
              <a:t>3</a:t>
            </a:r>
          </a:p>
        </p:txBody>
      </p:sp>
      <p:sp>
        <p:nvSpPr>
          <p:cNvPr id="11" name="Oval 9"/>
          <p:cNvSpPr/>
          <p:nvPr/>
        </p:nvSpPr>
        <p:spPr>
          <a:xfrm>
            <a:off x="7692365" y="6257877"/>
            <a:ext cx="419009" cy="419007"/>
          </a:xfrm>
          <a:prstGeom prst="ellipse">
            <a:avLst/>
          </a:prstGeom>
          <a:solidFill>
            <a:schemeClr val="accent2">
              <a:lumMod val="10000"/>
              <a:lumOff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latin typeface="Roboto Medium" charset="0"/>
                <a:ea typeface="Roboto Medium" charset="0"/>
                <a:cs typeface="Roboto Medium" charset="0"/>
              </a:rPr>
              <a:t>4</a:t>
            </a:r>
            <a:endParaRPr lang="es-ES" sz="1200" dirty="0"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2" name="Rectangle 18"/>
          <p:cNvSpPr/>
          <p:nvPr/>
        </p:nvSpPr>
        <p:spPr>
          <a:xfrm>
            <a:off x="912840" y="6341002"/>
            <a:ext cx="824265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Objetivos</a:t>
            </a:r>
            <a:endParaRPr lang="es-ES" sz="1200" dirty="0">
              <a:solidFill>
                <a:schemeClr val="accent1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3" name="Rectangle 18"/>
          <p:cNvSpPr/>
          <p:nvPr/>
        </p:nvSpPr>
        <p:spPr>
          <a:xfrm>
            <a:off x="3280912" y="6359474"/>
            <a:ext cx="909223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5"/>
                </a:solidFill>
                <a:latin typeface="Roboto Medium" charset="0"/>
                <a:ea typeface="Roboto Medium" charset="0"/>
                <a:cs typeface="Roboto Medium" charset="0"/>
              </a:rPr>
              <a:t>Protocolos</a:t>
            </a:r>
            <a:endParaRPr lang="es-ES" sz="1200" dirty="0">
              <a:solidFill>
                <a:schemeClr val="accent5"/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4" name="Rectangle 22"/>
          <p:cNvSpPr/>
          <p:nvPr/>
        </p:nvSpPr>
        <p:spPr>
          <a:xfrm>
            <a:off x="5698708" y="6341002"/>
            <a:ext cx="1709122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Nodos implementados</a:t>
            </a:r>
            <a:endParaRPr lang="es-ES" sz="1200" dirty="0">
              <a:solidFill>
                <a:schemeClr val="accent5">
                  <a:lumMod val="20000"/>
                  <a:lumOff val="8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5" name="Rectangle 25"/>
          <p:cNvSpPr/>
          <p:nvPr/>
        </p:nvSpPr>
        <p:spPr>
          <a:xfrm>
            <a:off x="8123458" y="6331766"/>
            <a:ext cx="1103187" cy="276999"/>
          </a:xfrm>
          <a:prstGeom prst="rect">
            <a:avLst/>
          </a:prstGeom>
        </p:spPr>
        <p:txBody>
          <a:bodyPr wrap="none" lIns="91440">
            <a:spAutoFit/>
          </a:bodyPr>
          <a:lstStyle/>
          <a:p>
            <a:r>
              <a:rPr lang="es-ES" sz="1200" dirty="0" smtClean="0">
                <a:solidFill>
                  <a:schemeClr val="accent2">
                    <a:lumMod val="10000"/>
                    <a:lumOff val="90000"/>
                  </a:schemeClr>
                </a:solidFill>
                <a:latin typeface="Roboto Medium" charset="0"/>
                <a:ea typeface="Roboto Medium" charset="0"/>
                <a:cs typeface="Roboto Medium" charset="0"/>
              </a:rPr>
              <a:t>Conclusiones</a:t>
            </a:r>
            <a:endParaRPr lang="es-ES" sz="1200" dirty="0">
              <a:solidFill>
                <a:schemeClr val="accent2">
                  <a:lumMod val="10000"/>
                  <a:lumOff val="90000"/>
                </a:schemeClr>
              </a:solidFill>
              <a:latin typeface="Roboto Medium" charset="0"/>
              <a:ea typeface="Roboto Medium" charset="0"/>
              <a:cs typeface="Roboto Medium" charset="0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655781" y="2699531"/>
            <a:ext cx="598516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Funciones de enlace y red (OSI)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 smtClean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smtClean="0">
                <a:solidFill>
                  <a:schemeClr val="tx2"/>
                </a:solidFill>
              </a:rPr>
              <a:t>Dos tipos de comunicación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0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err="1" smtClean="0">
                <a:solidFill>
                  <a:schemeClr val="tx2"/>
                </a:solidFill>
              </a:rPr>
              <a:t>IDs</a:t>
            </a:r>
            <a:r>
              <a:rPr lang="es-ES" sz="2000" dirty="0" smtClean="0">
                <a:solidFill>
                  <a:schemeClr val="tx2"/>
                </a:solidFill>
              </a:rPr>
              <a:t> reservadas: DIF, DD.</a:t>
            </a:r>
            <a:endParaRPr lang="es-ES" sz="2000" dirty="0">
              <a:solidFill>
                <a:schemeClr val="tx2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l="73834" t="24434" r="4167" b="50602"/>
          <a:stretch/>
        </p:blipFill>
        <p:spPr>
          <a:xfrm>
            <a:off x="5006057" y="1774802"/>
            <a:ext cx="6705600" cy="2865120"/>
          </a:xfrm>
          <a:prstGeom prst="rect">
            <a:avLst/>
          </a:prstGeom>
        </p:spPr>
      </p:pic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7511102"/>
              </p:ext>
            </p:extLst>
          </p:nvPr>
        </p:nvGraphicFramePr>
        <p:xfrm>
          <a:off x="655780" y="4721172"/>
          <a:ext cx="5277659" cy="6858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6411">
                  <a:extLst>
                    <a:ext uri="{9D8B030D-6E8A-4147-A177-3AD203B41FA5}">
                      <a16:colId xmlns:a16="http://schemas.microsoft.com/office/drawing/2014/main" val="4108963712"/>
                    </a:ext>
                  </a:extLst>
                </a:gridCol>
                <a:gridCol w="1035040">
                  <a:extLst>
                    <a:ext uri="{9D8B030D-6E8A-4147-A177-3AD203B41FA5}">
                      <a16:colId xmlns:a16="http://schemas.microsoft.com/office/drawing/2014/main" val="633471056"/>
                    </a:ext>
                  </a:extLst>
                </a:gridCol>
                <a:gridCol w="1038533">
                  <a:extLst>
                    <a:ext uri="{9D8B030D-6E8A-4147-A177-3AD203B41FA5}">
                      <a16:colId xmlns:a16="http://schemas.microsoft.com/office/drawing/2014/main" val="99366969"/>
                    </a:ext>
                  </a:extLst>
                </a:gridCol>
                <a:gridCol w="995456">
                  <a:extLst>
                    <a:ext uri="{9D8B030D-6E8A-4147-A177-3AD203B41FA5}">
                      <a16:colId xmlns:a16="http://schemas.microsoft.com/office/drawing/2014/main" val="1549026908"/>
                    </a:ext>
                  </a:extLst>
                </a:gridCol>
                <a:gridCol w="1192219">
                  <a:extLst>
                    <a:ext uri="{9D8B030D-6E8A-4147-A177-3AD203B41FA5}">
                      <a16:colId xmlns:a16="http://schemas.microsoft.com/office/drawing/2014/main" val="1129759243"/>
                    </a:ext>
                  </a:extLst>
                </a:gridCol>
              </a:tblGrid>
              <a:tr h="68586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700" dirty="0">
                          <a:effectLst/>
                        </a:rPr>
                        <a:t>SIGS</a:t>
                      </a:r>
                      <a:endParaRPr lang="es-E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955" marR="106955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700" dirty="0">
                          <a:effectLst/>
                        </a:rPr>
                        <a:t>DEST</a:t>
                      </a:r>
                      <a:endParaRPr lang="es-E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955" marR="106955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700" dirty="0">
                          <a:effectLst/>
                        </a:rPr>
                        <a:t>ORIG</a:t>
                      </a:r>
                      <a:endParaRPr lang="es-E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955" marR="106955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700" dirty="0">
                          <a:effectLst/>
                        </a:rPr>
                        <a:t>PROT</a:t>
                      </a:r>
                      <a:endParaRPr lang="es-E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955" marR="106955" marT="0" marB="0"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700" dirty="0">
                          <a:effectLst/>
                        </a:rPr>
                        <a:t>DATOS</a:t>
                      </a:r>
                      <a:endParaRPr lang="es-ES" sz="17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06955" marR="106955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6409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51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lank">
  <a:themeElements>
    <a:clrScheme name="Personalizado 2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D99309"/>
      </a:accent1>
      <a:accent2>
        <a:srgbClr val="921D1A"/>
      </a:accent2>
      <a:accent3>
        <a:srgbClr val="002F7D"/>
      </a:accent3>
      <a:accent4>
        <a:srgbClr val="D99309"/>
      </a:accent4>
      <a:accent5>
        <a:srgbClr val="921D1A"/>
      </a:accent5>
      <a:accent6>
        <a:srgbClr val="002F7D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  <a:effectLst>
          <a:outerShdw blurRad="50800" dist="25400" dir="5400000" algn="t" rotWithShape="0">
            <a:prstClr val="black">
              <a:alpha val="30000"/>
            </a:prstClr>
          </a:outerShdw>
          <a:softEdge rad="0"/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asic with Circle">
  <a:themeElements>
    <a:clrScheme name="Personalizado 2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D99309"/>
      </a:accent1>
      <a:accent2>
        <a:srgbClr val="921D1A"/>
      </a:accent2>
      <a:accent3>
        <a:srgbClr val="002F7D"/>
      </a:accent3>
      <a:accent4>
        <a:srgbClr val="D99309"/>
      </a:accent4>
      <a:accent5>
        <a:srgbClr val="921D1A"/>
      </a:accent5>
      <a:accent6>
        <a:srgbClr val="002F7D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Headerline">
  <a:themeElements>
    <a:clrScheme name="Personalizado 3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D99309"/>
      </a:accent1>
      <a:accent2>
        <a:srgbClr val="002060"/>
      </a:accent2>
      <a:accent3>
        <a:srgbClr val="D99309"/>
      </a:accent3>
      <a:accent4>
        <a:srgbClr val="921D1A"/>
      </a:accent4>
      <a:accent5>
        <a:srgbClr val="921D1A"/>
      </a:accent5>
      <a:accent6>
        <a:srgbClr val="D99309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  <a:effectLst>
          <a:outerShdw blurRad="50800" dist="25400" dir="5400000" algn="t" rotWithShape="0">
            <a:prstClr val="black">
              <a:alpha val="30000"/>
            </a:prstClr>
          </a:outerShdw>
          <a:softEdge rad="0"/>
        </a:effec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51430</TotalTime>
  <Words>498</Words>
  <Application>Microsoft Office PowerPoint</Application>
  <PresentationFormat>Panorámica</PresentationFormat>
  <Paragraphs>355</Paragraphs>
  <Slides>27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27</vt:i4>
      </vt:variant>
    </vt:vector>
  </HeadingPairs>
  <TitlesOfParts>
    <vt:vector size="38" baseType="lpstr">
      <vt:lpstr>Arial</vt:lpstr>
      <vt:lpstr>Calibri</vt:lpstr>
      <vt:lpstr>Calibri Light</vt:lpstr>
      <vt:lpstr>Noto Sans</vt:lpstr>
      <vt:lpstr>Roboto Light</vt:lpstr>
      <vt:lpstr>Roboto Medium</vt:lpstr>
      <vt:lpstr>Roboto Thin</vt:lpstr>
      <vt:lpstr>Times New Roman</vt:lpstr>
      <vt:lpstr>Blank</vt:lpstr>
      <vt:lpstr>Basic with Circle</vt:lpstr>
      <vt:lpstr>Headerline</vt:lpstr>
      <vt:lpstr>Presentación de PowerPoint</vt:lpstr>
      <vt:lpstr>índice</vt:lpstr>
      <vt:lpstr>índice</vt:lpstr>
      <vt:lpstr>Presentación de PowerPoint</vt:lpstr>
      <vt:lpstr>índice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índice</vt:lpstr>
      <vt:lpstr>Presentación de PowerPoint</vt:lpstr>
      <vt:lpstr>Presentación de PowerPoint</vt:lpstr>
      <vt:lpstr>Presentación de PowerPoint</vt:lpstr>
      <vt:lpstr>Presentación de PowerPoint</vt:lpstr>
      <vt:lpstr>índice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Ergün Kayis</dc:creator>
  <cp:lastModifiedBy>Pablo Linares</cp:lastModifiedBy>
  <cp:revision>700</cp:revision>
  <dcterms:created xsi:type="dcterms:W3CDTF">2015-05-30T00:46:15Z</dcterms:created>
  <dcterms:modified xsi:type="dcterms:W3CDTF">2021-01-16T20:35:33Z</dcterms:modified>
</cp:coreProperties>
</file>